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7"/>
  </p:notesMasterIdLst>
  <p:handoutMasterIdLst>
    <p:handoutMasterId r:id="rId48"/>
  </p:handoutMasterIdLst>
  <p:sldIdLst>
    <p:sldId id="266" r:id="rId2"/>
    <p:sldId id="348" r:id="rId3"/>
    <p:sldId id="311" r:id="rId4"/>
    <p:sldId id="322" r:id="rId5"/>
    <p:sldId id="296" r:id="rId6"/>
    <p:sldId id="327" r:id="rId7"/>
    <p:sldId id="351" r:id="rId8"/>
    <p:sldId id="256" r:id="rId9"/>
    <p:sldId id="359" r:id="rId10"/>
    <p:sldId id="329" r:id="rId11"/>
    <p:sldId id="352" r:id="rId12"/>
    <p:sldId id="346" r:id="rId13"/>
    <p:sldId id="386" r:id="rId14"/>
    <p:sldId id="387" r:id="rId15"/>
    <p:sldId id="300" r:id="rId16"/>
    <p:sldId id="357" r:id="rId17"/>
    <p:sldId id="332" r:id="rId18"/>
    <p:sldId id="333" r:id="rId19"/>
    <p:sldId id="338" r:id="rId20"/>
    <p:sldId id="339" r:id="rId21"/>
    <p:sldId id="388" r:id="rId22"/>
    <p:sldId id="389" r:id="rId23"/>
    <p:sldId id="405" r:id="rId24"/>
    <p:sldId id="362" r:id="rId25"/>
    <p:sldId id="375" r:id="rId26"/>
    <p:sldId id="365" r:id="rId27"/>
    <p:sldId id="350" r:id="rId28"/>
    <p:sldId id="363" r:id="rId29"/>
    <p:sldId id="371" r:id="rId30"/>
    <p:sldId id="372" r:id="rId31"/>
    <p:sldId id="373" r:id="rId32"/>
    <p:sldId id="398" r:id="rId33"/>
    <p:sldId id="400" r:id="rId34"/>
    <p:sldId id="399" r:id="rId35"/>
    <p:sldId id="401" r:id="rId36"/>
    <p:sldId id="402" r:id="rId37"/>
    <p:sldId id="380" r:id="rId38"/>
    <p:sldId id="379" r:id="rId39"/>
    <p:sldId id="381" r:id="rId40"/>
    <p:sldId id="403" r:id="rId41"/>
    <p:sldId id="382" r:id="rId42"/>
    <p:sldId id="385" r:id="rId43"/>
    <p:sldId id="383" r:id="rId44"/>
    <p:sldId id="377" r:id="rId45"/>
    <p:sldId id="297" r:id="rId46"/>
  </p:sldIdLst>
  <p:sldSz cx="12192000" cy="6858000"/>
  <p:notesSz cx="6858000" cy="9144000"/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72C3"/>
    <a:srgbClr val="DA9A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279" autoAdjust="0"/>
    <p:restoredTop sz="94620" autoAdjust="0"/>
  </p:normalViewPr>
  <p:slideViewPr>
    <p:cSldViewPr snapToGrid="0" snapToObjects="1">
      <p:cViewPr varScale="1">
        <p:scale>
          <a:sx n="108" d="100"/>
          <a:sy n="108" d="100"/>
        </p:scale>
        <p:origin x="468" y="1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2" d="100"/>
          <a:sy n="82" d="100"/>
        </p:scale>
        <p:origin x="1952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fi-FI"/>
              <a:t>25.06.2020</a:t>
            </a:r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GB"/>
              <a:t>25.06.2020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0DE3AC-D441-CF46-88D9-E2DA4012B4D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968591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fi-FI"/>
              <a:t>25.06.2020</a:t>
            </a:r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25.06.2020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E39771-DB5C-8247-9BA1-AA5AB87D35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402381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15B0640-713F-224D-8EA3-88173E180AB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25.06.2020</a:t>
            </a:r>
          </a:p>
        </p:txBody>
      </p:sp>
    </p:spTree>
    <p:extLst>
      <p:ext uri="{BB962C8B-B14F-4D97-AF65-F5344CB8AC3E}">
        <p14:creationId xmlns:p14="http://schemas.microsoft.com/office/powerpoint/2010/main" val="27067417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E39771-DB5C-8247-9BA1-AA5AB87D35F6}" type="slidenum">
              <a:rPr lang="en-US" smtClean="0"/>
              <a:t>15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6D6B08-BD90-7144-8E3A-8AED4C9B548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25.06.2020</a:t>
            </a:r>
          </a:p>
        </p:txBody>
      </p:sp>
    </p:spTree>
    <p:extLst>
      <p:ext uri="{BB962C8B-B14F-4D97-AF65-F5344CB8AC3E}">
        <p14:creationId xmlns:p14="http://schemas.microsoft.com/office/powerpoint/2010/main" val="40598744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E39771-DB5C-8247-9BA1-AA5AB87D35F6}" type="slidenum">
              <a:rPr lang="en-US" smtClean="0"/>
              <a:t>16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6D6B08-BD90-7144-8E3A-8AED4C9B548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25.06.2020</a:t>
            </a:r>
          </a:p>
        </p:txBody>
      </p:sp>
    </p:spTree>
    <p:extLst>
      <p:ext uri="{BB962C8B-B14F-4D97-AF65-F5344CB8AC3E}">
        <p14:creationId xmlns:p14="http://schemas.microsoft.com/office/powerpoint/2010/main" val="16383423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E39771-DB5C-8247-9BA1-AA5AB87D35F6}" type="slidenum">
              <a:rPr lang="en-US" smtClean="0"/>
              <a:t>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6D6B08-BD90-7144-8E3A-8AED4C9B548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25.06.2020</a:t>
            </a:r>
          </a:p>
        </p:txBody>
      </p:sp>
    </p:spTree>
    <p:extLst>
      <p:ext uri="{BB962C8B-B14F-4D97-AF65-F5344CB8AC3E}">
        <p14:creationId xmlns:p14="http://schemas.microsoft.com/office/powerpoint/2010/main" val="42718700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jpg"/><Relationship Id="rId12" Type="http://schemas.openxmlformats.org/officeDocument/2006/relationships/image" Target="../media/image15.png"/><Relationship Id="rId17" Type="http://schemas.openxmlformats.org/officeDocument/2006/relationships/image" Target="../media/image2.png"/><Relationship Id="rId2" Type="http://schemas.openxmlformats.org/officeDocument/2006/relationships/image" Target="../media/image5.gif"/><Relationship Id="rId16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11" Type="http://schemas.openxmlformats.org/officeDocument/2006/relationships/image" Target="../media/image14.jp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10" Type="http://schemas.openxmlformats.org/officeDocument/2006/relationships/image" Target="../media/image13.png"/><Relationship Id="rId4" Type="http://schemas.openxmlformats.org/officeDocument/2006/relationships/image" Target="../media/image7.jpg"/><Relationship Id="rId9" Type="http://schemas.openxmlformats.org/officeDocument/2006/relationships/image" Target="../media/image12.jpg"/><Relationship Id="rId14" Type="http://schemas.openxmlformats.org/officeDocument/2006/relationships/image" Target="../media/image1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3581BBF-F85C-D84C-A91C-ADE4E2F2042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61320"/>
            <a:ext cx="12192000" cy="54006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75419EA-C0AA-BE4C-9908-B74A9706B8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1056" y="2047558"/>
            <a:ext cx="10529888" cy="2387600"/>
          </a:xfrm>
        </p:spPr>
        <p:txBody>
          <a:bodyPr anchor="ctr" anchorCtr="1">
            <a:normAutofit/>
          </a:bodyPr>
          <a:lstStyle>
            <a:lvl1pPr algn="ctr">
              <a:defRPr sz="5400"/>
            </a:lvl1pPr>
          </a:lstStyle>
          <a:p>
            <a:r>
              <a:rPr lang="en-GB" noProof="0"/>
              <a:t>Click to edit Master title style</a:t>
            </a:r>
            <a:endParaRPr lang="en-US" noProof="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66D4FB-D8DB-F74B-930B-B021418435B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4782820"/>
            <a:ext cx="9144000" cy="538988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Tx/>
              <a:buSzTx/>
              <a:buFont typeface="Wingdings" pitchFamily="2" charset="2"/>
              <a:buNone/>
              <a:tabLst/>
              <a:defRPr sz="3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Click to edit Master subtitle/author style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1C999B5-3989-8940-AAB2-607FA9316CF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5568" y="233856"/>
            <a:ext cx="2625088" cy="6597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52D8464-CB83-D444-9969-7DF779FD45D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344" y="188640"/>
            <a:ext cx="2372744" cy="881368"/>
          </a:xfrm>
          <a:prstGeom prst="rect">
            <a:avLst/>
          </a:prstGeom>
        </p:spPr>
      </p:pic>
      <p:sp>
        <p:nvSpPr>
          <p:cNvPr id="11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1524127" y="5340223"/>
            <a:ext cx="9143746" cy="566801"/>
          </a:xfrm>
        </p:spPr>
        <p:txBody>
          <a:bodyPr lIns="90000">
            <a:normAutofit/>
          </a:bodyPr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</a:lstStyle>
          <a:p>
            <a:pPr lvl="0"/>
            <a:r>
              <a:rPr lang="en-US" noProof="0" dirty="0"/>
              <a:t>Click to edit Master </a:t>
            </a:r>
            <a:r>
              <a:rPr lang="en-US" noProof="0" dirty="0" err="1"/>
              <a:t>subsubtitle</a:t>
            </a:r>
            <a:r>
              <a:rPr lang="en-US" noProof="0" dirty="0"/>
              <a:t>/email style</a:t>
            </a:r>
          </a:p>
        </p:txBody>
      </p:sp>
    </p:spTree>
    <p:extLst>
      <p:ext uri="{BB962C8B-B14F-4D97-AF65-F5344CB8AC3E}">
        <p14:creationId xmlns:p14="http://schemas.microsoft.com/office/powerpoint/2010/main" val="7670508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/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DE354-68C2-BF46-A20E-5B634E42E1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925" y="273861"/>
            <a:ext cx="11072813" cy="926326"/>
          </a:xfrm>
          <a:ln>
            <a:noFill/>
          </a:ln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90611F-5391-4B44-89DD-1989E1CE03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2925" y="1485900"/>
            <a:ext cx="11072813" cy="4486275"/>
          </a:xfrm>
        </p:spPr>
        <p:txBody>
          <a:bodyPr/>
          <a:lstStyle>
            <a:lvl1pPr>
              <a:defRPr sz="2400"/>
            </a:lvl1pPr>
            <a:lvl2pPr>
              <a:lnSpc>
                <a:spcPct val="100000"/>
              </a:lnSpc>
              <a:defRPr sz="2000"/>
            </a:lvl2pPr>
            <a:lvl3pPr>
              <a:defRPr sz="1600"/>
            </a:lvl3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E022A92-CE17-1043-9588-CF0502A3C31F}"/>
              </a:ext>
            </a:extLst>
          </p:cNvPr>
          <p:cNvSpPr/>
          <p:nvPr userDrawn="1"/>
        </p:nvSpPr>
        <p:spPr>
          <a:xfrm flipV="1">
            <a:off x="2113428" y="6377736"/>
            <a:ext cx="9000000" cy="0"/>
          </a:xfrm>
          <a:prstGeom prst="rect">
            <a:avLst/>
          </a:prstGeom>
          <a:solidFill>
            <a:srgbClr val="F29A42"/>
          </a:solidFill>
          <a:ln>
            <a:solidFill>
              <a:srgbClr val="F29A4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A73F852-BE8C-D749-A8DC-55F697B895E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788" y="6115363"/>
            <a:ext cx="1599416" cy="595774"/>
          </a:xfrm>
          <a:prstGeom prst="rect">
            <a:avLst/>
          </a:prstGeom>
        </p:spPr>
      </p:pic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72BB4E22-886E-3941-8D0B-04C71F8BFE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1858" y="6244536"/>
            <a:ext cx="432000" cy="288000"/>
          </a:xfrm>
          <a:ln w="0">
            <a:solidFill>
              <a:srgbClr val="F29A42"/>
            </a:solidFill>
          </a:ln>
        </p:spPr>
        <p:txBody>
          <a:bodyPr/>
          <a:lstStyle>
            <a:lvl1pPr algn="ctr">
              <a:defRPr sz="1600">
                <a:solidFill>
                  <a:srgbClr val="DA9A36"/>
                </a:solidFill>
                <a:latin typeface="PT Sans" panose="020B0503020203020204" pitchFamily="34" charset="77"/>
              </a:defRPr>
            </a:lvl1pPr>
          </a:lstStyle>
          <a:p>
            <a:fld id="{652FD0A2-323C-544B-81C5-8198DDC55B7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0FC39D-D253-D943-89E7-8EEBF6CA8BB2}"/>
              </a:ext>
            </a:extLst>
          </p:cNvPr>
          <p:cNvSpPr txBox="1"/>
          <p:nvPr userDrawn="1"/>
        </p:nvSpPr>
        <p:spPr>
          <a:xfrm>
            <a:off x="9226428" y="6404865"/>
            <a:ext cx="1599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22-23</a:t>
            </a:r>
            <a:r>
              <a:rPr lang="en-GB" dirty="0">
                <a:solidFill>
                  <a:schemeClr val="accent2">
                    <a:lumMod val="75000"/>
                  </a:schemeClr>
                </a:solidFill>
              </a:rPr>
              <a:t>.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04</a:t>
            </a:r>
            <a:r>
              <a:rPr lang="ru-RU" dirty="0">
                <a:solidFill>
                  <a:schemeClr val="accent2">
                    <a:lumMod val="75000"/>
                  </a:schemeClr>
                </a:solidFill>
              </a:rPr>
              <a:t>.2021</a:t>
            </a:r>
            <a:endParaRPr lang="en-GB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DC90AD-C148-1441-B4D9-07D479C49B1A}"/>
              </a:ext>
            </a:extLst>
          </p:cNvPr>
          <p:cNvSpPr txBox="1"/>
          <p:nvPr userDrawn="1"/>
        </p:nvSpPr>
        <p:spPr>
          <a:xfrm>
            <a:off x="2197634" y="6413250"/>
            <a:ext cx="6642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accent2">
                    <a:lumMod val="75000"/>
                  </a:schemeClr>
                </a:solidFill>
              </a:rPr>
              <a:t>GROMACS-CP2K Interface Tutorial </a:t>
            </a:r>
          </a:p>
        </p:txBody>
      </p:sp>
    </p:spTree>
    <p:extLst>
      <p:ext uri="{BB962C8B-B14F-4D97-AF65-F5344CB8AC3E}">
        <p14:creationId xmlns:p14="http://schemas.microsoft.com/office/powerpoint/2010/main" val="1903793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DE354-68C2-BF46-A20E-5B634E42E1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925" y="273861"/>
            <a:ext cx="11072813" cy="926326"/>
          </a:xfrm>
          <a:ln>
            <a:noFill/>
          </a:ln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E022A92-CE17-1043-9588-CF0502A3C31F}"/>
              </a:ext>
            </a:extLst>
          </p:cNvPr>
          <p:cNvSpPr/>
          <p:nvPr userDrawn="1"/>
        </p:nvSpPr>
        <p:spPr>
          <a:xfrm flipV="1">
            <a:off x="2113428" y="6377736"/>
            <a:ext cx="9000000" cy="0"/>
          </a:xfrm>
          <a:prstGeom prst="rect">
            <a:avLst/>
          </a:prstGeom>
          <a:solidFill>
            <a:srgbClr val="F29A42"/>
          </a:solidFill>
          <a:ln>
            <a:solidFill>
              <a:srgbClr val="F29A4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A73F852-BE8C-D749-A8DC-55F697B895E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788" y="6115363"/>
            <a:ext cx="1599416" cy="595774"/>
          </a:xfrm>
          <a:prstGeom prst="rect">
            <a:avLst/>
          </a:prstGeom>
        </p:spPr>
      </p:pic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72BB4E22-886E-3941-8D0B-04C71F8BFE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1858" y="6244536"/>
            <a:ext cx="432000" cy="288000"/>
          </a:xfrm>
          <a:ln w="0">
            <a:solidFill>
              <a:srgbClr val="F29A42"/>
            </a:solidFill>
          </a:ln>
        </p:spPr>
        <p:txBody>
          <a:bodyPr/>
          <a:lstStyle>
            <a:lvl1pPr algn="ctr">
              <a:defRPr sz="1600">
                <a:solidFill>
                  <a:srgbClr val="DA9A36"/>
                </a:solidFill>
                <a:latin typeface="PT Sans" panose="020B0503020203020204" pitchFamily="34" charset="77"/>
              </a:defRPr>
            </a:lvl1pPr>
          </a:lstStyle>
          <a:p>
            <a:fld id="{652FD0A2-323C-544B-81C5-8198DDC55B7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30935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E022A92-CE17-1043-9588-CF0502A3C31F}"/>
              </a:ext>
            </a:extLst>
          </p:cNvPr>
          <p:cNvSpPr/>
          <p:nvPr userDrawn="1"/>
        </p:nvSpPr>
        <p:spPr>
          <a:xfrm flipV="1">
            <a:off x="2113428" y="6377736"/>
            <a:ext cx="9000000" cy="0"/>
          </a:xfrm>
          <a:prstGeom prst="rect">
            <a:avLst/>
          </a:prstGeom>
          <a:solidFill>
            <a:srgbClr val="F29A42"/>
          </a:solidFill>
          <a:ln>
            <a:solidFill>
              <a:srgbClr val="F29A4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A73F852-BE8C-D749-A8DC-55F697B895E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788" y="6115363"/>
            <a:ext cx="1599416" cy="595774"/>
          </a:xfrm>
          <a:prstGeom prst="rect">
            <a:avLst/>
          </a:prstGeom>
        </p:spPr>
      </p:pic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72BB4E22-886E-3941-8D0B-04C71F8BFE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1858" y="6244536"/>
            <a:ext cx="432000" cy="288000"/>
          </a:xfrm>
          <a:ln w="0">
            <a:solidFill>
              <a:srgbClr val="F29A42"/>
            </a:solidFill>
          </a:ln>
        </p:spPr>
        <p:txBody>
          <a:bodyPr/>
          <a:lstStyle>
            <a:lvl1pPr algn="ctr">
              <a:defRPr sz="1600">
                <a:solidFill>
                  <a:srgbClr val="DA9A36"/>
                </a:solidFill>
                <a:latin typeface="PT Sans" panose="020B0503020203020204" pitchFamily="34" charset="77"/>
              </a:defRPr>
            </a:lvl1pPr>
          </a:lstStyle>
          <a:p>
            <a:fld id="{652FD0A2-323C-544B-81C5-8198DDC55B7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9745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n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0E75659B-5D73-AC42-9079-D22982F335E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36" y="3525239"/>
            <a:ext cx="1319914" cy="167077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2D3C47B-7C42-5940-B7AA-AE38CC492AA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408" y="3458471"/>
            <a:ext cx="3855276" cy="152151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AE1FA22-6359-084E-B3B8-753664F3D63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2144" y="3626361"/>
            <a:ext cx="2407640" cy="143789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BD35579-0091-7744-912D-C4ADE88CD9A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9736" y="3578273"/>
            <a:ext cx="1891292" cy="60962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6971F8F-A82D-EF47-AB8E-4536D67B6B3C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9976" y="3611837"/>
            <a:ext cx="781031" cy="78103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5C72580-1C7F-CC40-8686-2E91635C03C5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3864" y="4432945"/>
            <a:ext cx="1144664" cy="47503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AE17584-3C67-5A49-9EB8-640216BD23FD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9576" y="3667439"/>
            <a:ext cx="1232374" cy="30443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4C10963-7AD5-7145-936E-F44F66F0C182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2544" y="3564755"/>
            <a:ext cx="1071904" cy="155925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2343EF1-2C4B-C143-95DE-37AE1D92D84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16" t="5613" r="5113" b="19985"/>
          <a:stretch/>
        </p:blipFill>
        <p:spPr>
          <a:xfrm>
            <a:off x="5447928" y="4537386"/>
            <a:ext cx="1698964" cy="58661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2B6BFD8-4F3D-714B-B7E2-87258E03D69E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4312" y="3662280"/>
            <a:ext cx="1864601" cy="59762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4F636F0-BABE-8140-9830-F375C9BB25C3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4112" y="3626361"/>
            <a:ext cx="1050290" cy="105659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150E0F8-3E6E-764B-BB74-8A2EFE3DECA6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5600" y="4554719"/>
            <a:ext cx="1671882" cy="35326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910782C6-7677-774B-BC42-FE51CD960506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9776" y="4115893"/>
            <a:ext cx="1249315" cy="101531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242D94C-EDAB-7F46-8763-091040765BD7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496" y="4547941"/>
            <a:ext cx="928074" cy="58749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DDAD06B-C392-FA40-BD73-62BC8885CF6B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8848" y="400470"/>
            <a:ext cx="4485160" cy="1666036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7E022A92-CE17-1043-9588-CF0502A3C31F}"/>
              </a:ext>
            </a:extLst>
          </p:cNvPr>
          <p:cNvSpPr/>
          <p:nvPr userDrawn="1"/>
        </p:nvSpPr>
        <p:spPr>
          <a:xfrm>
            <a:off x="0" y="2301240"/>
            <a:ext cx="12192000" cy="45719"/>
          </a:xfrm>
          <a:prstGeom prst="rect">
            <a:avLst/>
          </a:prstGeom>
          <a:solidFill>
            <a:srgbClr val="F29A42"/>
          </a:solidFill>
          <a:ln>
            <a:solidFill>
              <a:srgbClr val="F29A4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0" y="2353347"/>
            <a:ext cx="12192000" cy="89255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 anchor="ctr" anchorCtr="1">
            <a:spAutoFit/>
          </a:bodyPr>
          <a:lstStyle/>
          <a:p>
            <a:pPr algn="ctr"/>
            <a:endParaRPr lang="en-GB" sz="1200" b="0" i="0" dirty="0">
              <a:solidFill>
                <a:schemeClr val="bg1"/>
              </a:solidFill>
              <a:latin typeface="PT Sans" charset="-52"/>
              <a:ea typeface="PT Sans" charset="-52"/>
              <a:cs typeface="PT Sans" charset="-52"/>
            </a:endParaRPr>
          </a:p>
          <a:p>
            <a:pPr algn="ctr"/>
            <a:r>
              <a:rPr lang="en-GB" sz="2800" b="1" i="0" dirty="0">
                <a:solidFill>
                  <a:schemeClr val="bg1"/>
                </a:solidFill>
                <a:latin typeface="PT Sans" charset="-52"/>
                <a:ea typeface="PT Sans" charset="-52"/>
                <a:cs typeface="PT Sans" charset="-52"/>
              </a:rPr>
              <a:t>BioExcel Partners</a:t>
            </a:r>
          </a:p>
          <a:p>
            <a:pPr algn="ctr"/>
            <a:endParaRPr lang="en-GB" sz="1200" b="0" i="0" dirty="0">
              <a:solidFill>
                <a:schemeClr val="bg1"/>
              </a:solidFill>
              <a:latin typeface="PT Sans" charset="-52"/>
              <a:ea typeface="PT Sans" charset="-52"/>
              <a:cs typeface="PT Sans" charset="-52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51081D37-7CF7-5D4F-92CB-3191A190798D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6716" y="5714387"/>
            <a:ext cx="3992266" cy="1003292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0782FB60-E578-3C45-AE2C-79166D236875}"/>
              </a:ext>
            </a:extLst>
          </p:cNvPr>
          <p:cNvSpPr txBox="1"/>
          <p:nvPr userDrawn="1"/>
        </p:nvSpPr>
        <p:spPr>
          <a:xfrm>
            <a:off x="6729984" y="5842403"/>
            <a:ext cx="38404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 err="1">
                <a:latin typeface="PT Sans" charset="-52"/>
                <a:ea typeface="PT Sans" charset="-52"/>
                <a:cs typeface="PT Sans" charset="-52"/>
              </a:rPr>
              <a:t>BioExcel</a:t>
            </a:r>
            <a:r>
              <a:rPr lang="en-GB" sz="1600" dirty="0">
                <a:latin typeface="PT Sans" charset="-52"/>
                <a:ea typeface="PT Sans" charset="-52"/>
                <a:cs typeface="PT Sans" charset="-52"/>
              </a:rPr>
              <a:t> is funded by the European Union Horizon 2020 program under grant agreements 675728 and 823830.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19BE977-FD52-E545-AE42-8B79F2752C1C}"/>
              </a:ext>
            </a:extLst>
          </p:cNvPr>
          <p:cNvSpPr/>
          <p:nvPr userDrawn="1"/>
        </p:nvSpPr>
        <p:spPr>
          <a:xfrm>
            <a:off x="0" y="5464238"/>
            <a:ext cx="12192000" cy="45719"/>
          </a:xfrm>
          <a:prstGeom prst="rect">
            <a:avLst/>
          </a:prstGeom>
          <a:solidFill>
            <a:srgbClr val="F29A42"/>
          </a:solidFill>
          <a:ln>
            <a:solidFill>
              <a:srgbClr val="F29A4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C7ED13-6A7E-B341-BD99-92EA533A3B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noProof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769CAD-188C-2F44-A5A9-07B5154413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61CD31-BEE7-364F-A220-80DB7CBD3BF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i-FI"/>
              <a:t>25.06.2020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B7D27E-02E3-654C-BFC5-5104747125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71E22B-FCF5-0F49-BC65-DD9889001B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2FD0A2-323C-544B-81C5-8198DDC55B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1390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72" r:id="rId2"/>
    <p:sldLayoutId id="2147483675" r:id="rId3"/>
    <p:sldLayoutId id="2147483674" r:id="rId4"/>
    <p:sldLayoutId id="2147483671" r:id="rId5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PT Sans" panose="020B0503020203020204" pitchFamily="34" charset="7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900"/>
        </a:spcAft>
        <a:buFont typeface="Wingdings" pitchFamily="2" charset="2"/>
        <a:buChar char="§"/>
        <a:defRPr sz="2800" kern="1200">
          <a:solidFill>
            <a:schemeClr val="tx1"/>
          </a:solidFill>
          <a:latin typeface="PT Sans" panose="020B0503020203020204" pitchFamily="34" charset="7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900"/>
        </a:spcAft>
        <a:buFont typeface="Wingdings" pitchFamily="2" charset="2"/>
        <a:buChar char="§"/>
        <a:defRPr sz="2400" kern="1200">
          <a:solidFill>
            <a:schemeClr val="tx1"/>
          </a:solidFill>
          <a:latin typeface="PT Sans" panose="020B0503020203020204" pitchFamily="34" charset="77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900"/>
        </a:spcAft>
        <a:buFont typeface="Wingdings" pitchFamily="2" charset="2"/>
        <a:buChar char="§"/>
        <a:defRPr sz="2000" kern="1200">
          <a:solidFill>
            <a:schemeClr val="tx1"/>
          </a:solidFill>
          <a:latin typeface="PT Sans" panose="020B0503020203020204" pitchFamily="34" charset="77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900"/>
        </a:spcAft>
        <a:buFont typeface="Wingdings" pitchFamily="2" charset="2"/>
        <a:buChar char="§"/>
        <a:defRPr sz="1800" kern="1200">
          <a:solidFill>
            <a:schemeClr val="tx1"/>
          </a:solidFill>
          <a:latin typeface="PT Sans" panose="020B0503020203020204" pitchFamily="34" charset="77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900"/>
        </a:spcAft>
        <a:buFont typeface="Wingdings" pitchFamily="2" charset="2"/>
        <a:buChar char="§"/>
        <a:defRPr sz="1800" kern="1200">
          <a:solidFill>
            <a:schemeClr val="tx1"/>
          </a:solidFill>
          <a:latin typeface="PT Sans" panose="020B0503020203020204" pitchFamily="34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777" userDrawn="1">
          <p15:clr>
            <a:srgbClr val="F26B43"/>
          </p15:clr>
        </p15:guide>
        <p15:guide id="2" pos="189" userDrawn="1">
          <p15:clr>
            <a:srgbClr val="F26B43"/>
          </p15:clr>
        </p15:guide>
        <p15:guide id="3" pos="7491" userDrawn="1">
          <p15:clr>
            <a:srgbClr val="F26B43"/>
          </p15:clr>
        </p15:guide>
        <p15:guide id="4" pos="7151" userDrawn="1">
          <p15:clr>
            <a:srgbClr val="F26B43"/>
          </p15:clr>
        </p15:guide>
        <p15:guide id="5" pos="529" userDrawn="1">
          <p15:clr>
            <a:srgbClr val="F26B43"/>
          </p15:clr>
        </p15:guide>
        <p15:guide id="6" pos="3840" userDrawn="1">
          <p15:clr>
            <a:srgbClr val="F26B43"/>
          </p15:clr>
        </p15:guide>
        <p15:guide id="7" pos="347" userDrawn="1">
          <p15:clr>
            <a:srgbClr val="F26B43"/>
          </p15:clr>
        </p15:guide>
        <p15:guide id="8" orient="horz" pos="1117" userDrawn="1">
          <p15:clr>
            <a:srgbClr val="F26B43"/>
          </p15:clr>
        </p15:guide>
        <p15:guide id="9" orient="horz" pos="2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mailto:Dmitry.morozov@jyu.fi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gif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mdtutorials.com/gmx/umbrella/index.html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gi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5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gif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tiff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gif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bioexcel.eu/events/virtual-workshop-best-practices-in-qm-mm-simulation-of-biomolecular-systems/" TargetMode="External"/><Relationship Id="rId2" Type="http://schemas.openxmlformats.org/officeDocument/2006/relationships/hyperlink" Target="https://docs.bioexcel.eu/qmmm_bpg/en/main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c/BioExcelCoE/videos" TargetMode="Externa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4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hyperlink" Target="https://dx.doi.org/10.1021/ct050123f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sv-SE" dirty="0"/>
              <a:t>GROMACS-CP2K Interface </a:t>
            </a:r>
            <a:r>
              <a:rPr lang="en-US" dirty="0"/>
              <a:t>Tutorial</a:t>
            </a:r>
            <a:br>
              <a:rPr lang="sv-SE" dirty="0"/>
            </a:br>
            <a:r>
              <a:rPr lang="sv-SE" sz="3800" dirty="0"/>
              <a:t>(Introduction to QM/MM simulations)</a:t>
            </a:r>
            <a:endParaRPr lang="en-GB" sz="3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sv-SE" dirty="0"/>
              <a:t>Dmitry Morozov</a:t>
            </a:r>
          </a:p>
          <a:p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524127" y="5340223"/>
            <a:ext cx="9143746" cy="850715"/>
          </a:xfrm>
        </p:spPr>
        <p:txBody>
          <a:bodyPr>
            <a:normAutofit fontScale="70000" lnSpcReduction="20000"/>
          </a:bodyPr>
          <a:lstStyle/>
          <a:p>
            <a:r>
              <a:rPr lang="en-GB" sz="3400" dirty="0"/>
              <a:t>University of Jyväskylä, Finland</a:t>
            </a:r>
          </a:p>
          <a:p>
            <a:r>
              <a:rPr lang="en-GB" dirty="0">
                <a:hlinkClick r:id="rId2"/>
              </a:rPr>
              <a:t>dmitry.morozov@jyu.fi</a:t>
            </a:r>
            <a:endParaRPr lang="en-GB" dirty="0"/>
          </a:p>
          <a:p>
            <a:endParaRPr lang="en-GB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CB3022D-50B8-4436-ABD0-37831D1B11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2372" y="268235"/>
            <a:ext cx="3496901" cy="526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CF7BCEC-E9D7-4FD6-B02F-945EDECDF8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3074" y="182621"/>
            <a:ext cx="1543387" cy="639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5989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12C9EA-30EE-3649-B47C-64A6858F33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b="1" dirty="0"/>
              <a:t>Setup a QM/MM calculation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95953C-E9A1-2049-A853-E72369F4F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FD0A2-323C-544B-81C5-8198DDC55B73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5112DE42-7D7D-0D40-9744-B18788537D8F}"/>
              </a:ext>
            </a:extLst>
          </p:cNvPr>
          <p:cNvSpPr/>
          <p:nvPr/>
        </p:nvSpPr>
        <p:spPr>
          <a:xfrm>
            <a:off x="542925" y="3201343"/>
            <a:ext cx="1980000" cy="90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/>
              <a:t>SYSTEM SETUP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3F37E1C0-0B36-EF44-987D-5C743D7F857B}"/>
              </a:ext>
            </a:extLst>
          </p:cNvPr>
          <p:cNvSpPr/>
          <p:nvPr/>
        </p:nvSpPr>
        <p:spPr>
          <a:xfrm>
            <a:off x="3449757" y="3201344"/>
            <a:ext cx="1980000" cy="90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/>
              <a:t>MD SIMULATIONS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9B763E6-1746-8946-A011-20077DD84F40}"/>
              </a:ext>
            </a:extLst>
          </p:cNvPr>
          <p:cNvSpPr/>
          <p:nvPr/>
        </p:nvSpPr>
        <p:spPr>
          <a:xfrm>
            <a:off x="542925" y="4353484"/>
            <a:ext cx="1980000" cy="1547999"/>
          </a:xfrm>
          <a:prstGeom prst="roundRect">
            <a:avLst/>
          </a:prstGeom>
          <a:solidFill>
            <a:schemeClr val="accent4">
              <a:alpha val="3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400" dirty="0">
                <a:solidFill>
                  <a:srgbClr val="002060"/>
                </a:solidFill>
              </a:rPr>
              <a:t>- Missing residues</a:t>
            </a:r>
          </a:p>
          <a:p>
            <a:r>
              <a:rPr lang="en-GB" sz="1400" dirty="0">
                <a:solidFill>
                  <a:srgbClr val="002060"/>
                </a:solidFill>
              </a:rPr>
              <a:t>- Residue protonation</a:t>
            </a:r>
          </a:p>
          <a:p>
            <a:r>
              <a:rPr lang="en-GB" sz="1400" dirty="0">
                <a:solidFill>
                  <a:srgbClr val="002060"/>
                </a:solidFill>
              </a:rPr>
              <a:t>- pdb2gmx</a:t>
            </a:r>
          </a:p>
          <a:p>
            <a:r>
              <a:rPr lang="en-GB" sz="1400" dirty="0">
                <a:solidFill>
                  <a:srgbClr val="002060"/>
                </a:solidFill>
              </a:rPr>
              <a:t>- Define box</a:t>
            </a:r>
          </a:p>
          <a:p>
            <a:r>
              <a:rPr lang="en-GB" sz="1400" dirty="0">
                <a:solidFill>
                  <a:srgbClr val="002060"/>
                </a:solidFill>
              </a:rPr>
              <a:t>- Add solvent and ions</a:t>
            </a:r>
          </a:p>
          <a:p>
            <a:r>
              <a:rPr lang="en-GB" sz="1400" dirty="0">
                <a:solidFill>
                  <a:srgbClr val="002060"/>
                </a:solidFill>
              </a:rPr>
              <a:t>- ….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BEB0FE83-F0A3-9E42-8D88-E8028CB9C972}"/>
              </a:ext>
            </a:extLst>
          </p:cNvPr>
          <p:cNvSpPr/>
          <p:nvPr/>
        </p:nvSpPr>
        <p:spPr>
          <a:xfrm>
            <a:off x="3449757" y="4353484"/>
            <a:ext cx="1980000" cy="1891050"/>
          </a:xfrm>
          <a:prstGeom prst="roundRect">
            <a:avLst/>
          </a:prstGeom>
          <a:solidFill>
            <a:schemeClr val="accent4">
              <a:alpha val="3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400" dirty="0">
                <a:solidFill>
                  <a:srgbClr val="002060"/>
                </a:solidFill>
              </a:rPr>
              <a:t>- Prepare .</a:t>
            </a:r>
            <a:r>
              <a:rPr lang="en-GB" sz="1400" dirty="0" err="1">
                <a:solidFill>
                  <a:srgbClr val="002060"/>
                </a:solidFill>
              </a:rPr>
              <a:t>mdp</a:t>
            </a:r>
            <a:r>
              <a:rPr lang="en-GB" sz="1400" dirty="0">
                <a:solidFill>
                  <a:srgbClr val="002060"/>
                </a:solidFill>
              </a:rPr>
              <a:t> files</a:t>
            </a:r>
          </a:p>
          <a:p>
            <a:r>
              <a:rPr lang="en-GB" sz="1400" dirty="0">
                <a:solidFill>
                  <a:srgbClr val="002060"/>
                </a:solidFill>
              </a:rPr>
              <a:t>- Energy minimization</a:t>
            </a:r>
          </a:p>
          <a:p>
            <a:r>
              <a:rPr lang="en-GB" sz="1400" dirty="0">
                <a:solidFill>
                  <a:srgbClr val="002060"/>
                </a:solidFill>
              </a:rPr>
              <a:t>- Pressure &amp; temperature equilibration</a:t>
            </a:r>
          </a:p>
          <a:p>
            <a:r>
              <a:rPr lang="en-GB" sz="1400" dirty="0">
                <a:solidFill>
                  <a:srgbClr val="002060"/>
                </a:solidFill>
              </a:rPr>
              <a:t>- Production run</a:t>
            </a:r>
          </a:p>
          <a:p>
            <a:pPr marL="285750" indent="-285750">
              <a:buFontTx/>
              <a:buChar char="-"/>
            </a:pPr>
            <a:r>
              <a:rPr lang="en-GB" sz="1400" dirty="0">
                <a:solidFill>
                  <a:srgbClr val="002060"/>
                </a:solidFill>
              </a:rPr>
              <a:t>…</a:t>
            </a:r>
          </a:p>
          <a:p>
            <a:pPr marL="285750" indent="-285750">
              <a:buFontTx/>
              <a:buChar char="-"/>
            </a:pPr>
            <a:endParaRPr lang="en-GB" sz="1400" dirty="0">
              <a:solidFill>
                <a:srgbClr val="002060"/>
              </a:solidFill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AF61445-BCC4-0645-8029-CFADFD4F6D95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>
            <a:off x="2522925" y="3651343"/>
            <a:ext cx="926832" cy="1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D84C147-801A-3D48-BD3E-3C0554EC6334}"/>
              </a:ext>
            </a:extLst>
          </p:cNvPr>
          <p:cNvCxnSpPr>
            <a:cxnSpLocks/>
            <a:stCxn id="5" idx="2"/>
            <a:endCxn id="8" idx="0"/>
          </p:cNvCxnSpPr>
          <p:nvPr/>
        </p:nvCxnSpPr>
        <p:spPr>
          <a:xfrm>
            <a:off x="1532925" y="4101343"/>
            <a:ext cx="0" cy="252141"/>
          </a:xfrm>
          <a:prstGeom prst="line">
            <a:avLst/>
          </a:prstGeom>
          <a:ln w="3175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D41C7F1-B01B-2A4D-8E12-95A0EF18CB3E}"/>
              </a:ext>
            </a:extLst>
          </p:cNvPr>
          <p:cNvCxnSpPr>
            <a:cxnSpLocks/>
            <a:stCxn id="7" idx="2"/>
            <a:endCxn id="10" idx="0"/>
          </p:cNvCxnSpPr>
          <p:nvPr/>
        </p:nvCxnSpPr>
        <p:spPr>
          <a:xfrm>
            <a:off x="4439757" y="4101344"/>
            <a:ext cx="0" cy="252140"/>
          </a:xfrm>
          <a:prstGeom prst="line">
            <a:avLst/>
          </a:prstGeom>
          <a:ln w="3175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98AC802E-E8EF-7842-904C-B994E80F1C5D}"/>
              </a:ext>
            </a:extLst>
          </p:cNvPr>
          <p:cNvSpPr/>
          <p:nvPr/>
        </p:nvSpPr>
        <p:spPr>
          <a:xfrm>
            <a:off x="9711046" y="3201343"/>
            <a:ext cx="2162812" cy="9000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/>
              <a:t>QM/MM Calculations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2449FEEF-CF51-4A45-B277-48CC25A3B964}"/>
              </a:ext>
            </a:extLst>
          </p:cNvPr>
          <p:cNvSpPr/>
          <p:nvPr/>
        </p:nvSpPr>
        <p:spPr>
          <a:xfrm>
            <a:off x="9711045" y="4353483"/>
            <a:ext cx="2162813" cy="1548000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400" dirty="0">
                <a:solidFill>
                  <a:srgbClr val="002060"/>
                </a:solidFill>
              </a:rPr>
              <a:t>- Geometry optimization</a:t>
            </a:r>
          </a:p>
          <a:p>
            <a:r>
              <a:rPr lang="en-GB" sz="1400" dirty="0">
                <a:solidFill>
                  <a:srgbClr val="002060"/>
                </a:solidFill>
              </a:rPr>
              <a:t>- Atomic charges </a:t>
            </a:r>
          </a:p>
          <a:p>
            <a:r>
              <a:rPr lang="en-GB" sz="1400" dirty="0">
                <a:solidFill>
                  <a:srgbClr val="002060"/>
                </a:solidFill>
              </a:rPr>
              <a:t>- QM/MM MD</a:t>
            </a:r>
          </a:p>
          <a:p>
            <a:r>
              <a:rPr lang="en-GB" sz="1400" dirty="0">
                <a:solidFill>
                  <a:srgbClr val="002060"/>
                </a:solidFill>
              </a:rPr>
              <a:t>- Absorption spectra</a:t>
            </a:r>
          </a:p>
          <a:p>
            <a:r>
              <a:rPr lang="en-GB" sz="1400" dirty="0">
                <a:solidFill>
                  <a:srgbClr val="002060"/>
                </a:solidFill>
              </a:rPr>
              <a:t>- Umbrella Sampling</a:t>
            </a:r>
          </a:p>
          <a:p>
            <a:r>
              <a:rPr lang="en-GB" sz="1400" dirty="0">
                <a:solidFill>
                  <a:srgbClr val="002060"/>
                </a:solidFill>
              </a:rPr>
              <a:t>- ….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D131A9D-9F6D-8443-90D6-D2FCB273327B}"/>
              </a:ext>
            </a:extLst>
          </p:cNvPr>
          <p:cNvCxnSpPr>
            <a:cxnSpLocks/>
            <a:stCxn id="28" idx="2"/>
            <a:endCxn id="29" idx="0"/>
          </p:cNvCxnSpPr>
          <p:nvPr/>
        </p:nvCxnSpPr>
        <p:spPr>
          <a:xfrm>
            <a:off x="10792452" y="4101343"/>
            <a:ext cx="0" cy="252140"/>
          </a:xfrm>
          <a:prstGeom prst="line">
            <a:avLst/>
          </a:prstGeom>
          <a:ln w="3175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gfp_s65t-h148d.png" descr="gfp_s65t-h148d.png">
            <a:extLst>
              <a:ext uri="{FF2B5EF4-FFF2-40B4-BE49-F238E27FC236}">
                <a16:creationId xmlns:a16="http://schemas.microsoft.com/office/drawing/2014/main" id="{7A76E3E5-4341-5C43-964E-2C978F0D0BC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8598" t="3684" r="16482" b="3684"/>
          <a:stretch>
            <a:fillRect/>
          </a:stretch>
        </p:blipFill>
        <p:spPr>
          <a:xfrm>
            <a:off x="942867" y="1452329"/>
            <a:ext cx="1180116" cy="1391953"/>
          </a:xfrm>
          <a:prstGeom prst="rect">
            <a:avLst/>
          </a:prstGeom>
          <a:ln w="12700">
            <a:miter lim="400000"/>
          </a:ln>
          <a:effectLst>
            <a:outerShdw blurRad="317500" dist="45585" dir="5400000" rotWithShape="0">
              <a:srgbClr val="000000">
                <a:alpha val="50000"/>
              </a:srgbClr>
            </a:outerShdw>
          </a:effectLst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C7CCAAB8-60D3-D046-AB7E-7AE4947EEF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909212">
            <a:off x="3138802" y="1100530"/>
            <a:ext cx="2670531" cy="1984121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EFDDCCB5-B578-0C4E-8A3A-DF194C3BBB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03094" y="1653343"/>
            <a:ext cx="1578812" cy="1173008"/>
          </a:xfrm>
          <a:prstGeom prst="rect">
            <a:avLst/>
          </a:prstGeom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09D729E-E372-1C48-B1AA-7B51AC726EA8}"/>
              </a:ext>
            </a:extLst>
          </p:cNvPr>
          <p:cNvCxnSpPr>
            <a:cxnSpLocks/>
            <a:stCxn id="7" idx="3"/>
            <a:endCxn id="28" idx="1"/>
          </p:cNvCxnSpPr>
          <p:nvPr/>
        </p:nvCxnSpPr>
        <p:spPr>
          <a:xfrm flipV="1">
            <a:off x="5429757" y="3651343"/>
            <a:ext cx="4281289" cy="1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8AD7B9EA-A9FA-294B-8E6A-AD7EBC414B97}"/>
              </a:ext>
            </a:extLst>
          </p:cNvPr>
          <p:cNvCxnSpPr/>
          <p:nvPr/>
        </p:nvCxnSpPr>
        <p:spPr>
          <a:xfrm flipV="1">
            <a:off x="7395410" y="3651343"/>
            <a:ext cx="0" cy="583588"/>
          </a:xfrm>
          <a:prstGeom prst="straightConnector1">
            <a:avLst/>
          </a:prstGeom>
          <a:ln w="317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01D7AB68-AA80-F640-B019-E162DC115A89}"/>
              </a:ext>
            </a:extLst>
          </p:cNvPr>
          <p:cNvSpPr txBox="1"/>
          <p:nvPr/>
        </p:nvSpPr>
        <p:spPr>
          <a:xfrm>
            <a:off x="6511164" y="4353483"/>
            <a:ext cx="194702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- Index file</a:t>
            </a:r>
          </a:p>
          <a:p>
            <a:r>
              <a:rPr lang="en-GB" dirty="0"/>
              <a:t>- .</a:t>
            </a:r>
            <a:r>
              <a:rPr lang="en-GB" dirty="0" err="1"/>
              <a:t>mdp</a:t>
            </a:r>
            <a:r>
              <a:rPr lang="en-GB" dirty="0"/>
              <a:t> parameters for QM/MM</a:t>
            </a:r>
          </a:p>
          <a:p>
            <a:r>
              <a:rPr lang="en-GB" dirty="0"/>
              <a:t>- External CP2K input (optional)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E558FE7E-3C80-3E4C-9CD8-A79D6B57A348}"/>
              </a:ext>
            </a:extLst>
          </p:cNvPr>
          <p:cNvSpPr txBox="1"/>
          <p:nvPr/>
        </p:nvSpPr>
        <p:spPr>
          <a:xfrm>
            <a:off x="84725" y="1676348"/>
            <a:ext cx="10427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Input structure</a:t>
            </a:r>
          </a:p>
        </p:txBody>
      </p:sp>
    </p:spTree>
    <p:extLst>
      <p:ext uri="{BB962C8B-B14F-4D97-AF65-F5344CB8AC3E}">
        <p14:creationId xmlns:p14="http://schemas.microsoft.com/office/powerpoint/2010/main" val="23282640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7161D-C98E-AA47-8389-658B11011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b="1" dirty="0"/>
              <a:t> </a:t>
            </a:r>
            <a:r>
              <a:rPr lang="en-US" b="1" dirty="0"/>
              <a:t>Tutorial: GROMACS + CP2K</a:t>
            </a:r>
            <a:endParaRPr lang="en-GB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9D29EE-3850-9442-9648-AD906BDF9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Clr>
                <a:srgbClr val="0070C0"/>
              </a:buClr>
              <a:buFont typeface="+mj-lt"/>
              <a:buAutoNum type="arabicPeriod"/>
            </a:pPr>
            <a:r>
              <a:rPr lang="en-GB" dirty="0"/>
              <a:t>Lecture recap</a:t>
            </a:r>
          </a:p>
          <a:p>
            <a:pPr marL="457200" indent="-457200">
              <a:buClr>
                <a:srgbClr val="0070C0"/>
              </a:buClr>
              <a:buFont typeface="+mj-lt"/>
              <a:buAutoNum type="arabicPeriod"/>
            </a:pPr>
            <a:endParaRPr lang="en-GB" dirty="0"/>
          </a:p>
          <a:p>
            <a:pPr marL="457200" indent="-457200">
              <a:buClr>
                <a:srgbClr val="0070C0"/>
              </a:buClr>
              <a:buFont typeface="+mj-lt"/>
              <a:buAutoNum type="arabicPeriod"/>
            </a:pPr>
            <a:r>
              <a:rPr lang="en-GB" dirty="0"/>
              <a:t>Gromacs-CP2K interface for QM/MM</a:t>
            </a:r>
          </a:p>
          <a:p>
            <a:pPr marL="457200" indent="-457200">
              <a:buClr>
                <a:srgbClr val="0070C0"/>
              </a:buClr>
              <a:buFont typeface="+mj-lt"/>
              <a:buAutoNum type="arabicPeriod"/>
            </a:pPr>
            <a:endParaRPr lang="en-GB" dirty="0"/>
          </a:p>
          <a:p>
            <a:pPr marL="457200" indent="-457200">
              <a:buClr>
                <a:srgbClr val="0070C0"/>
              </a:buClr>
              <a:buFont typeface="+mj-lt"/>
              <a:buAutoNum type="arabicPeriod"/>
            </a:pPr>
            <a:r>
              <a:rPr lang="en-GB" dirty="0"/>
              <a:t>Setting up a simple QM/MM calculation</a:t>
            </a:r>
          </a:p>
          <a:p>
            <a:pPr marL="457200" indent="-457200">
              <a:buClr>
                <a:srgbClr val="0070C0"/>
              </a:buClr>
              <a:buFont typeface="+mj-lt"/>
              <a:buAutoNum type="arabicPeriod"/>
            </a:pPr>
            <a:endParaRPr lang="en-GB" dirty="0"/>
          </a:p>
          <a:p>
            <a:pPr marL="457200" indent="-457200">
              <a:buClr>
                <a:srgbClr val="0070C0"/>
              </a:buClr>
              <a:buFont typeface="+mj-lt"/>
              <a:buAutoNum type="arabicPeriod"/>
            </a:pPr>
            <a:r>
              <a:rPr lang="en-US" dirty="0"/>
              <a:t>Umbrella sampling with QM/MM</a:t>
            </a:r>
          </a:p>
          <a:p>
            <a:pPr marL="457200" indent="-457200">
              <a:buClr>
                <a:srgbClr val="0070C0"/>
              </a:buClr>
              <a:buFont typeface="+mj-lt"/>
              <a:buAutoNum type="arabicPeriod"/>
            </a:pPr>
            <a:endParaRPr lang="en-GB" dirty="0"/>
          </a:p>
          <a:p>
            <a:pPr marL="457200" indent="-457200">
              <a:buClr>
                <a:srgbClr val="0070C0"/>
              </a:buClr>
              <a:buFont typeface="+mj-lt"/>
              <a:buAutoNum type="arabicPeriod"/>
            </a:pPr>
            <a:r>
              <a:rPr lang="en-GB" dirty="0"/>
              <a:t>Protein simulations and non-standard QM input parameters</a:t>
            </a:r>
          </a:p>
          <a:p>
            <a:pPr marL="457200" indent="-457200">
              <a:buClr>
                <a:srgbClr val="0070C0"/>
              </a:buClr>
              <a:buFont typeface="+mj-lt"/>
              <a:buAutoNum type="arabicPeriod"/>
            </a:pPr>
            <a:endParaRPr lang="en-GB" dirty="0"/>
          </a:p>
          <a:p>
            <a:pPr marL="457200" indent="-457200">
              <a:buClr>
                <a:srgbClr val="0070C0"/>
              </a:buClr>
              <a:buFont typeface="+mj-lt"/>
              <a:buAutoNum type="arabicPeriod"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6F8D3F-6405-FE43-B28F-4B86351EF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FD0A2-323C-544B-81C5-8198DDC55B73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140" name="Прямоугольник 139">
            <a:extLst>
              <a:ext uri="{FF2B5EF4-FFF2-40B4-BE49-F238E27FC236}">
                <a16:creationId xmlns:a16="http://schemas.microsoft.com/office/drawing/2014/main" id="{21FC10FA-FC89-4D4D-B91F-241A550B63C4}"/>
              </a:ext>
            </a:extLst>
          </p:cNvPr>
          <p:cNvSpPr/>
          <p:nvPr/>
        </p:nvSpPr>
        <p:spPr>
          <a:xfrm>
            <a:off x="526434" y="3898900"/>
            <a:ext cx="8555422" cy="1956954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76F43ABD-9871-4634-BB30-574AD7B39601}"/>
              </a:ext>
            </a:extLst>
          </p:cNvPr>
          <p:cNvSpPr/>
          <p:nvPr/>
        </p:nvSpPr>
        <p:spPr>
          <a:xfrm>
            <a:off x="526433" y="1213539"/>
            <a:ext cx="5690751" cy="174556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936155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0F6D4-1EEF-9C48-AA72-520869CE0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b="1" dirty="0"/>
              <a:t>GROMACS-CP2K Tutorial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8C3646-45D9-7246-ACEC-7C91EB244D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2925" y="1197901"/>
            <a:ext cx="7535755" cy="433334"/>
          </a:xfrm>
          <a:solidFill>
            <a:srgbClr val="FFC000"/>
          </a:solidFill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GB" dirty="0">
                <a:latin typeface="+mj-lt"/>
              </a:rPr>
              <a:t>Open “</a:t>
            </a:r>
            <a:r>
              <a:rPr lang="en-US" b="1" dirty="0">
                <a:solidFill>
                  <a:srgbClr val="FF0000"/>
                </a:solidFill>
                <a:latin typeface="+mj-lt"/>
              </a:rPr>
              <a:t>QMMM-Tutorial-Handbook.pdf” </a:t>
            </a:r>
            <a:r>
              <a:rPr lang="en-US" dirty="0">
                <a:latin typeface="+mj-lt"/>
              </a:rPr>
              <a:t>from the Google Drive folder</a:t>
            </a:r>
            <a:r>
              <a:rPr lang="en-GB" dirty="0">
                <a:latin typeface="+mj-lt"/>
              </a:rPr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4D410A-A284-E640-889F-948724DCC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FD0A2-323C-544B-81C5-8198DDC55B73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99B8F0-6CC5-194C-BB28-73FB7D179A91}"/>
              </a:ext>
            </a:extLst>
          </p:cNvPr>
          <p:cNvSpPr txBox="1"/>
          <p:nvPr/>
        </p:nvSpPr>
        <p:spPr>
          <a:xfrm>
            <a:off x="542925" y="2320279"/>
            <a:ext cx="9923689" cy="2246769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</a:rPr>
              <a:t>&gt;&gt; </a:t>
            </a:r>
            <a:r>
              <a:rPr lang="en-US" sz="2000" dirty="0">
                <a:solidFill>
                  <a:schemeClr val="bg1"/>
                </a:solidFill>
              </a:rPr>
              <a:t>module load /work/d118/shared/GRM_CP2K/module/gromacs-cp2k/2021.2</a:t>
            </a:r>
          </a:p>
          <a:p>
            <a:endParaRPr lang="en-US" sz="2000" dirty="0">
              <a:solidFill>
                <a:schemeClr val="bg1"/>
              </a:solidFill>
            </a:endParaRPr>
          </a:p>
          <a:p>
            <a:r>
              <a:rPr lang="en-GB" sz="2000" dirty="0">
                <a:solidFill>
                  <a:schemeClr val="bg1"/>
                </a:solidFill>
              </a:rPr>
              <a:t>&gt;&gt; </a:t>
            </a:r>
            <a:r>
              <a:rPr lang="en-US" sz="2000" dirty="0">
                <a:solidFill>
                  <a:schemeClr val="bg1"/>
                </a:solidFill>
              </a:rPr>
              <a:t>cd /work/ta029/ta029/&lt;your login name&gt;</a:t>
            </a:r>
            <a:endParaRPr lang="en-GB" sz="2000" dirty="0">
              <a:solidFill>
                <a:schemeClr val="bg1"/>
              </a:solidFill>
            </a:endParaRPr>
          </a:p>
          <a:p>
            <a:endParaRPr lang="en-GB" sz="2000" dirty="0">
              <a:solidFill>
                <a:schemeClr val="bg1"/>
              </a:solidFill>
            </a:endParaRPr>
          </a:p>
          <a:p>
            <a:r>
              <a:rPr lang="en-GB" sz="2000" dirty="0">
                <a:solidFill>
                  <a:schemeClr val="bg1"/>
                </a:solidFill>
              </a:rPr>
              <a:t>&gt;&gt; git clone https://github.com/bioexcel/2021-06-09-gromacs-cp2k-tutorial.git tutorial</a:t>
            </a:r>
          </a:p>
          <a:p>
            <a:endParaRPr lang="en-GB" sz="2000" dirty="0">
              <a:solidFill>
                <a:schemeClr val="bg1"/>
              </a:solidFill>
            </a:endParaRPr>
          </a:p>
          <a:p>
            <a:r>
              <a:rPr lang="en-GB" sz="2000" dirty="0">
                <a:solidFill>
                  <a:schemeClr val="bg1"/>
                </a:solidFill>
              </a:rPr>
              <a:t>&gt;&gt; </a:t>
            </a:r>
            <a:r>
              <a:rPr lang="en-US" sz="2000" dirty="0">
                <a:solidFill>
                  <a:schemeClr val="bg1"/>
                </a:solidFill>
              </a:rPr>
              <a:t>cd tutorial</a:t>
            </a:r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76068CC-387A-463A-B812-79905AA43B0A}"/>
              </a:ext>
            </a:extLst>
          </p:cNvPr>
          <p:cNvSpPr txBox="1">
            <a:spLocks/>
          </p:cNvSpPr>
          <p:nvPr/>
        </p:nvSpPr>
        <p:spPr>
          <a:xfrm>
            <a:off x="542924" y="1714500"/>
            <a:ext cx="11072813" cy="52251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PT Sans" panose="020B0503020203020204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PT Sans" panose="020B0503020203020204" pitchFamily="34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PT Sans" panose="020B0503020203020204" pitchFamily="34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PT Sans" panose="020B0503020203020204" pitchFamily="34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PT Sans" panose="020B0503020203020204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en-GB" dirty="0"/>
              <a:t>Open terminal  window and finish “Setting up tutorial environment part”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092138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A9DB099-5EDA-43E8-85C6-785F9A3CB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b="1" dirty="0"/>
              <a:t>Exercise </a:t>
            </a:r>
            <a:r>
              <a:rPr lang="ru-RU" b="1" dirty="0"/>
              <a:t>1</a:t>
            </a:r>
            <a:r>
              <a:rPr lang="en-GB" b="1" dirty="0"/>
              <a:t>: </a:t>
            </a:r>
            <a:r>
              <a:rPr lang="en-US" b="1" dirty="0"/>
              <a:t>Setting up simple QM system</a:t>
            </a:r>
            <a:endParaRPr lang="en-GB" b="1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F7FE4FD-849E-40CA-BF0F-5882DDD3F6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FD0A2-323C-544B-81C5-8198DDC55B73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D0E02AD-9A0F-4F68-8980-C41678FC2D39}"/>
              </a:ext>
            </a:extLst>
          </p:cNvPr>
          <p:cNvSpPr txBox="1">
            <a:spLocks/>
          </p:cNvSpPr>
          <p:nvPr/>
        </p:nvSpPr>
        <p:spPr>
          <a:xfrm>
            <a:off x="4083768" y="1241528"/>
            <a:ext cx="7790090" cy="3512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PT Sans" panose="020B0503020203020204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PT Sans" panose="020B0503020203020204" pitchFamily="34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PT Sans" panose="020B0503020203020204" pitchFamily="34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PT Sans" panose="020B0503020203020204" pitchFamily="34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PT Sans" panose="020B0503020203020204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hangingPunct="0">
              <a:lnSpc>
                <a:spcPct val="150000"/>
              </a:lnSpc>
              <a:spcAft>
                <a:spcPts val="0"/>
              </a:spcAft>
              <a:buFont typeface="Wingdings" pitchFamily="2" charset="2"/>
              <a:buNone/>
            </a:pPr>
            <a:r>
              <a:rPr lang="en-GB" sz="2200" b="1" dirty="0"/>
              <a:t>Objective</a:t>
            </a:r>
            <a:r>
              <a:rPr lang="en-GB" sz="2200" dirty="0"/>
              <a:t>: </a:t>
            </a:r>
            <a:r>
              <a:rPr lang="en-US" sz="2200" dirty="0"/>
              <a:t>Make simple QM system with interface</a:t>
            </a:r>
            <a:endParaRPr lang="en-GB" sz="2200" dirty="0"/>
          </a:p>
          <a:p>
            <a:pPr marL="0" indent="0" hangingPunct="0">
              <a:lnSpc>
                <a:spcPct val="150000"/>
              </a:lnSpc>
              <a:spcAft>
                <a:spcPts val="0"/>
              </a:spcAft>
              <a:buFont typeface="Wingdings" pitchFamily="2" charset="2"/>
              <a:buNone/>
            </a:pPr>
            <a:r>
              <a:rPr lang="en-GB" sz="2200" b="1" dirty="0"/>
              <a:t>QM subsystem </a:t>
            </a:r>
            <a:r>
              <a:rPr lang="en-GB" sz="2200" dirty="0"/>
              <a:t>:  N-</a:t>
            </a:r>
            <a:r>
              <a:rPr lang="en-GB" sz="2200" dirty="0" err="1"/>
              <a:t>Methylacetamide</a:t>
            </a:r>
            <a:r>
              <a:rPr lang="en-GB" sz="2200" dirty="0"/>
              <a:t> (NMA) (12 atoms)</a:t>
            </a:r>
          </a:p>
          <a:p>
            <a:pPr marL="0" indent="0" hangingPunct="0">
              <a:lnSpc>
                <a:spcPct val="150000"/>
              </a:lnSpc>
              <a:spcAft>
                <a:spcPts val="0"/>
              </a:spcAft>
              <a:buFont typeface="Wingdings" pitchFamily="2" charset="2"/>
              <a:buNone/>
            </a:pPr>
            <a:r>
              <a:rPr lang="en-GB" sz="2200" b="1" dirty="0"/>
              <a:t>MM subsystem </a:t>
            </a:r>
            <a:r>
              <a:rPr lang="en-GB" sz="2200" dirty="0"/>
              <a:t>: No</a:t>
            </a:r>
          </a:p>
          <a:p>
            <a:pPr marL="0" indent="0" hangingPunct="0">
              <a:lnSpc>
                <a:spcPct val="150000"/>
              </a:lnSpc>
              <a:spcAft>
                <a:spcPts val="0"/>
              </a:spcAft>
              <a:buFont typeface="Wingdings" pitchFamily="2" charset="2"/>
              <a:buNone/>
            </a:pPr>
            <a:r>
              <a:rPr lang="en-GB" sz="2200" b="1" dirty="0"/>
              <a:t>QM charge: </a:t>
            </a:r>
            <a:r>
              <a:rPr lang="en-GB" sz="2200" dirty="0"/>
              <a:t>0</a:t>
            </a:r>
          </a:p>
          <a:p>
            <a:pPr marL="0" indent="0" hangingPunct="0">
              <a:lnSpc>
                <a:spcPct val="150000"/>
              </a:lnSpc>
              <a:spcAft>
                <a:spcPts val="0"/>
              </a:spcAft>
              <a:buNone/>
            </a:pPr>
            <a:r>
              <a:rPr lang="en-GB" sz="2200" b="1" dirty="0"/>
              <a:t>QM multiplicity: </a:t>
            </a:r>
            <a:r>
              <a:rPr lang="en-GB" sz="2200" dirty="0"/>
              <a:t>1</a:t>
            </a:r>
          </a:p>
          <a:p>
            <a:pPr marL="0" indent="0" hangingPunct="0">
              <a:lnSpc>
                <a:spcPct val="150000"/>
              </a:lnSpc>
              <a:spcAft>
                <a:spcPts val="0"/>
              </a:spcAft>
              <a:buFont typeface="Wingdings" pitchFamily="2" charset="2"/>
              <a:buNone/>
            </a:pPr>
            <a:r>
              <a:rPr lang="en-GB" sz="2200" b="1" dirty="0"/>
              <a:t>Functional</a:t>
            </a:r>
            <a:r>
              <a:rPr lang="en-GB" sz="2200" dirty="0"/>
              <a:t>: PBE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3753908-CF44-430C-B478-5450DE71EF81}"/>
              </a:ext>
            </a:extLst>
          </p:cNvPr>
          <p:cNvSpPr txBox="1">
            <a:spLocks/>
          </p:cNvSpPr>
          <p:nvPr/>
        </p:nvSpPr>
        <p:spPr>
          <a:xfrm>
            <a:off x="3607358" y="5076003"/>
            <a:ext cx="5825875" cy="540469"/>
          </a:xfrm>
          <a:prstGeom prst="rect">
            <a:avLst/>
          </a:prstGeom>
          <a:solidFill>
            <a:srgbClr val="FFC000"/>
          </a:solidFill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PT Sans" panose="020B0503020203020204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PT Sans" panose="020B0503020203020204" pitchFamily="34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PT Sans" panose="020B0503020203020204" pitchFamily="34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PT Sans" panose="020B0503020203020204" pitchFamily="34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PT Sans" panose="020B0503020203020204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itchFamily="2" charset="2"/>
              <a:buNone/>
            </a:pPr>
            <a:r>
              <a:rPr lang="en-GB" dirty="0"/>
              <a:t>Do the steps (1)-(5) from the “Exercise 1”</a:t>
            </a:r>
          </a:p>
          <a:p>
            <a:endParaRPr lang="en-GB" dirty="0"/>
          </a:p>
        </p:txBody>
      </p:sp>
      <p:pic>
        <p:nvPicPr>
          <p:cNvPr id="2050" name="Picture 2" descr="/2021-04-22-qmmm-gromacs-cp2k/nma">
            <a:extLst>
              <a:ext uri="{FF2B5EF4-FFF2-40B4-BE49-F238E27FC236}">
                <a16:creationId xmlns:a16="http://schemas.microsoft.com/office/drawing/2014/main" id="{CAA8C415-82F9-4D17-BBC4-EE875A086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262" y="1140322"/>
            <a:ext cx="3228975" cy="3714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8298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11EDC9-2A8C-7849-8A98-FE3774F94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b="1" dirty="0"/>
              <a:t>MDP Parameters for energy minimization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2F14AB-6567-EC47-994B-790ABEBE3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FD0A2-323C-544B-81C5-8198DDC55B73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BD92AB-1EFD-E24A-8FEC-296800A97F49}"/>
              </a:ext>
            </a:extLst>
          </p:cNvPr>
          <p:cNvSpPr txBox="1"/>
          <p:nvPr/>
        </p:nvSpPr>
        <p:spPr>
          <a:xfrm>
            <a:off x="421290" y="1012954"/>
            <a:ext cx="7337007" cy="483209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1400" dirty="0"/>
              <a:t>integrator	= steep ; Algorithm (steep = steepest descent minimization)</a:t>
            </a:r>
          </a:p>
          <a:p>
            <a:r>
              <a:rPr lang="en-GB" sz="1400" dirty="0" err="1"/>
              <a:t>emtol</a:t>
            </a:r>
            <a:r>
              <a:rPr lang="en-GB" sz="1400" dirty="0"/>
              <a:t>	= 10.0  ; Stop minimization when the maximum force &lt; 10.0 kJ/mol/nm</a:t>
            </a:r>
          </a:p>
          <a:p>
            <a:r>
              <a:rPr lang="en-GB" sz="1400" dirty="0" err="1"/>
              <a:t>emstep</a:t>
            </a:r>
            <a:r>
              <a:rPr lang="en-GB" sz="1400" dirty="0"/>
              <a:t>         = 0.01  ; Energy step size</a:t>
            </a:r>
          </a:p>
          <a:p>
            <a:r>
              <a:rPr lang="en-GB" sz="1400" dirty="0" err="1"/>
              <a:t>nsteps</a:t>
            </a:r>
            <a:r>
              <a:rPr lang="en-GB" sz="1400" dirty="0"/>
              <a:t>	= 100   ; Maximum number of (minimization) steps to perform</a:t>
            </a:r>
          </a:p>
          <a:p>
            <a:endParaRPr lang="en-GB" sz="1400" dirty="0"/>
          </a:p>
          <a:p>
            <a:r>
              <a:rPr lang="en-GB" sz="1400" dirty="0"/>
              <a:t>; Set output frequency to each step</a:t>
            </a:r>
          </a:p>
          <a:p>
            <a:r>
              <a:rPr lang="en-GB" sz="1400" dirty="0" err="1"/>
              <a:t>nstxout</a:t>
            </a:r>
            <a:r>
              <a:rPr lang="en-GB" sz="1400" dirty="0"/>
              <a:t>                  = 1 ; Coordinates to </a:t>
            </a:r>
            <a:r>
              <a:rPr lang="en-GB" sz="1400" dirty="0" err="1"/>
              <a:t>trr</a:t>
            </a:r>
            <a:endParaRPr lang="en-GB" sz="1400" dirty="0"/>
          </a:p>
          <a:p>
            <a:r>
              <a:rPr lang="en-GB" sz="1400" dirty="0" err="1"/>
              <a:t>nstlog</a:t>
            </a:r>
            <a:r>
              <a:rPr lang="en-GB" sz="1400" dirty="0"/>
              <a:t>                   = 1 ; Energies to md.log</a:t>
            </a:r>
          </a:p>
          <a:p>
            <a:r>
              <a:rPr lang="en-GB" sz="1400" dirty="0" err="1"/>
              <a:t>nstcalcenergy</a:t>
            </a:r>
            <a:r>
              <a:rPr lang="en-GB" sz="1400" dirty="0"/>
              <a:t>        = 1 ; Energies </a:t>
            </a:r>
          </a:p>
          <a:p>
            <a:r>
              <a:rPr lang="en-GB" sz="1400" dirty="0" err="1"/>
              <a:t>nstenergy</a:t>
            </a:r>
            <a:r>
              <a:rPr lang="en-GB" sz="1400" dirty="0"/>
              <a:t>              = 1 ; Energies to </a:t>
            </a:r>
            <a:r>
              <a:rPr lang="en-GB" sz="1400" dirty="0" err="1"/>
              <a:t>ener.edr</a:t>
            </a:r>
            <a:endParaRPr lang="en-GB" sz="1400" dirty="0"/>
          </a:p>
          <a:p>
            <a:endParaRPr lang="en-GB" sz="1400" dirty="0"/>
          </a:p>
          <a:p>
            <a:r>
              <a:rPr lang="en-GB" sz="1400" dirty="0"/>
              <a:t>; Set cut-offs</a:t>
            </a:r>
          </a:p>
          <a:p>
            <a:r>
              <a:rPr lang="en-GB" sz="1400" dirty="0" err="1"/>
              <a:t>rlist</a:t>
            </a:r>
            <a:r>
              <a:rPr lang="en-GB" sz="1400" dirty="0"/>
              <a:t>              = 0.2 ; NB-search cut-off</a:t>
            </a:r>
          </a:p>
          <a:p>
            <a:r>
              <a:rPr lang="en-GB" sz="1400" dirty="0" err="1"/>
              <a:t>rcoulomb</a:t>
            </a:r>
            <a:r>
              <a:rPr lang="en-GB" sz="1400" dirty="0"/>
              <a:t>	 = 0.2 ; Short-range electrostatic cut-off</a:t>
            </a:r>
          </a:p>
          <a:p>
            <a:r>
              <a:rPr lang="en-GB" sz="1400" dirty="0" err="1"/>
              <a:t>rvdw</a:t>
            </a:r>
            <a:r>
              <a:rPr lang="en-GB" sz="1400" dirty="0"/>
              <a:t>	 = 0.2 ; Short-range Van der Waals cut-off</a:t>
            </a:r>
          </a:p>
          <a:p>
            <a:endParaRPr lang="en-GB" sz="1400" dirty="0"/>
          </a:p>
          <a:p>
            <a:r>
              <a:rPr lang="en-GB" sz="1400" dirty="0"/>
              <a:t>; CP2K QMMM parameters</a:t>
            </a:r>
          </a:p>
          <a:p>
            <a:r>
              <a:rPr lang="en-GB" sz="1400" dirty="0"/>
              <a:t>qmmm-active              = </a:t>
            </a:r>
            <a:r>
              <a:rPr lang="en-GB" sz="1400" dirty="0">
                <a:solidFill>
                  <a:srgbClr val="4472C3"/>
                </a:solidFill>
              </a:rPr>
              <a:t>true</a:t>
            </a:r>
            <a:r>
              <a:rPr lang="en-GB" sz="1400" dirty="0"/>
              <a:t>   ; Activate QMMM </a:t>
            </a:r>
            <a:r>
              <a:rPr lang="en-GB" sz="1400" dirty="0" err="1"/>
              <a:t>MdModule</a:t>
            </a:r>
            <a:endParaRPr lang="en-GB" sz="1400" dirty="0"/>
          </a:p>
          <a:p>
            <a:r>
              <a:rPr lang="en-GB" sz="1400" dirty="0"/>
              <a:t>qmmm-</a:t>
            </a:r>
            <a:r>
              <a:rPr lang="en-GB" sz="1400" dirty="0" err="1"/>
              <a:t>qmgroup</a:t>
            </a:r>
            <a:r>
              <a:rPr lang="en-GB" sz="1400" dirty="0"/>
              <a:t>          = </a:t>
            </a:r>
            <a:r>
              <a:rPr lang="en-GB" sz="1400" dirty="0">
                <a:solidFill>
                  <a:srgbClr val="4472C3"/>
                </a:solidFill>
              </a:rPr>
              <a:t>System</a:t>
            </a:r>
            <a:r>
              <a:rPr lang="en-GB" sz="1400" dirty="0"/>
              <a:t> ; Index group of QM atoms</a:t>
            </a:r>
          </a:p>
          <a:p>
            <a:r>
              <a:rPr lang="en-GB" sz="1400" dirty="0"/>
              <a:t>qmmm-</a:t>
            </a:r>
            <a:r>
              <a:rPr lang="en-GB" sz="1400" dirty="0" err="1"/>
              <a:t>qmmethod</a:t>
            </a:r>
            <a:r>
              <a:rPr lang="en-GB" sz="1400" dirty="0"/>
              <a:t>        = </a:t>
            </a:r>
            <a:r>
              <a:rPr lang="en-GB" sz="1400" dirty="0">
                <a:solidFill>
                  <a:srgbClr val="4472C3"/>
                </a:solidFill>
              </a:rPr>
              <a:t>PBE</a:t>
            </a:r>
            <a:r>
              <a:rPr lang="en-GB" sz="1400" dirty="0"/>
              <a:t>    ; Method to use</a:t>
            </a:r>
          </a:p>
          <a:p>
            <a:r>
              <a:rPr lang="en-GB" sz="1400" dirty="0"/>
              <a:t>qmmm-</a:t>
            </a:r>
            <a:r>
              <a:rPr lang="en-GB" sz="1400" dirty="0" err="1"/>
              <a:t>qmcharge</a:t>
            </a:r>
            <a:r>
              <a:rPr lang="en-GB" sz="1400" dirty="0"/>
              <a:t>         = </a:t>
            </a:r>
            <a:r>
              <a:rPr lang="en-GB" sz="1400" dirty="0">
                <a:solidFill>
                  <a:srgbClr val="4472C3"/>
                </a:solidFill>
              </a:rPr>
              <a:t>0</a:t>
            </a:r>
            <a:r>
              <a:rPr lang="en-GB" sz="1400" dirty="0"/>
              <a:t>      ; Charge of QM system</a:t>
            </a:r>
          </a:p>
          <a:p>
            <a:r>
              <a:rPr lang="en-GB" sz="1400" dirty="0"/>
              <a:t>qmmm-</a:t>
            </a:r>
            <a:r>
              <a:rPr lang="en-GB" sz="1400" dirty="0" err="1"/>
              <a:t>qmmultiplicity</a:t>
            </a:r>
            <a:r>
              <a:rPr lang="en-GB" sz="1400" dirty="0"/>
              <a:t>    = </a:t>
            </a:r>
            <a:r>
              <a:rPr lang="en-GB" sz="1400" dirty="0">
                <a:solidFill>
                  <a:srgbClr val="4472C3"/>
                </a:solidFill>
              </a:rPr>
              <a:t>1</a:t>
            </a:r>
            <a:r>
              <a:rPr lang="en-GB" sz="1400" dirty="0"/>
              <a:t>      ; Multiplicity of QM system</a:t>
            </a:r>
          </a:p>
        </p:txBody>
      </p:sp>
      <p:pic>
        <p:nvPicPr>
          <p:cNvPr id="7" name="Picture 2" descr="/2021-04-22-qmmm-gromacs-cp2k/nma">
            <a:extLst>
              <a:ext uri="{FF2B5EF4-FFF2-40B4-BE49-F238E27FC236}">
                <a16:creationId xmlns:a16="http://schemas.microsoft.com/office/drawing/2014/main" id="{6110C940-2ED1-4378-B01E-0CA306AAE3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8297" y="1140322"/>
            <a:ext cx="3228975" cy="3714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8518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2E46AF-E129-044C-9EE8-EB5A4E659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b="1" dirty="0">
                <a:solidFill>
                  <a:schemeClr val="accent2">
                    <a:lumMod val="75000"/>
                  </a:schemeClr>
                </a:solidFill>
              </a:rPr>
              <a:t>CP2K: </a:t>
            </a:r>
            <a:r>
              <a:rPr lang="en-GB" b="1" dirty="0"/>
              <a:t>Basic</a:t>
            </a:r>
            <a:r>
              <a:rPr lang="en-GB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GB" b="1" dirty="0"/>
              <a:t>Input Parameters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EB3FA6-21B9-2B4A-8C8D-EA4CCAFFA8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2925" y="1485901"/>
            <a:ext cx="11072813" cy="522514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>
                <a:solidFill>
                  <a:srgbClr val="0070C0"/>
                </a:solidFill>
              </a:rPr>
              <a:t>Input Sections</a:t>
            </a:r>
            <a:r>
              <a:rPr lang="en-GB" dirty="0"/>
              <a:t>: GLOBAL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990605-3971-F246-8C9B-DE868AFD5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FD0A2-323C-544B-81C5-8198DDC55B73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4C0B6A-DC99-A649-88D6-E67C97328A5F}"/>
              </a:ext>
            </a:extLst>
          </p:cNvPr>
          <p:cNvSpPr txBox="1"/>
          <p:nvPr/>
        </p:nvSpPr>
        <p:spPr>
          <a:xfrm>
            <a:off x="669471" y="2008415"/>
            <a:ext cx="10771200" cy="1477328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>
                <a:latin typeface="Tw Cen MT" panose="020B0602020104020603" pitchFamily="34" charset="77"/>
              </a:rPr>
              <a:t>&amp;GLOBAL</a:t>
            </a:r>
          </a:p>
          <a:p>
            <a:r>
              <a:rPr lang="en-GB" dirty="0">
                <a:latin typeface="Tw Cen MT" panose="020B0602020104020603" pitchFamily="34" charset="77"/>
              </a:rPr>
              <a:t>    PRINT_LEVEL </a:t>
            </a:r>
            <a:r>
              <a:rPr lang="en-GB" i="1" dirty="0">
                <a:solidFill>
                  <a:srgbClr val="0070C0"/>
                </a:solidFill>
                <a:latin typeface="Tw Cen MT" panose="020B0602020104020603" pitchFamily="34" charset="77"/>
              </a:rPr>
              <a:t>LOW		!HIGH/MEDIUM/LOW</a:t>
            </a:r>
            <a:endParaRPr lang="en-GB" dirty="0">
              <a:latin typeface="Tw Cen MT" panose="020B0602020104020603" pitchFamily="34" charset="77"/>
            </a:endParaRPr>
          </a:p>
          <a:p>
            <a:r>
              <a:rPr lang="en-GB" dirty="0">
                <a:latin typeface="Tw Cen MT" panose="020B0602020104020603" pitchFamily="34" charset="77"/>
              </a:rPr>
              <a:t>    PROJECT </a:t>
            </a:r>
            <a:r>
              <a:rPr lang="en-GB" i="1" dirty="0">
                <a:solidFill>
                  <a:srgbClr val="0070C0"/>
                </a:solidFill>
                <a:latin typeface="Tw Cen MT" panose="020B0602020104020603" pitchFamily="34" charset="77"/>
              </a:rPr>
              <a:t>GROMACS		! &lt;</a:t>
            </a:r>
            <a:r>
              <a:rPr lang="en-GB" i="1" dirty="0" err="1">
                <a:solidFill>
                  <a:srgbClr val="0070C0"/>
                </a:solidFill>
                <a:latin typeface="Tw Cen MT" panose="020B0602020104020603" pitchFamily="34" charset="77"/>
              </a:rPr>
              <a:t>projectname</a:t>
            </a:r>
            <a:r>
              <a:rPr lang="en-GB" i="1" dirty="0">
                <a:solidFill>
                  <a:srgbClr val="0070C0"/>
                </a:solidFill>
                <a:latin typeface="Tw Cen MT" panose="020B0602020104020603" pitchFamily="34" charset="77"/>
              </a:rPr>
              <a:t>&gt;</a:t>
            </a:r>
            <a:br>
              <a:rPr lang="en-GB" dirty="0">
                <a:latin typeface="Tw Cen MT" panose="020B0602020104020603" pitchFamily="34" charset="77"/>
              </a:rPr>
            </a:br>
            <a:r>
              <a:rPr lang="en-GB" dirty="0">
                <a:latin typeface="Tw Cen MT" panose="020B0602020104020603" pitchFamily="34" charset="77"/>
              </a:rPr>
              <a:t>    RUN_TYPE </a:t>
            </a:r>
            <a:r>
              <a:rPr lang="en-GB" i="1" dirty="0">
                <a:solidFill>
                  <a:srgbClr val="0070C0"/>
                </a:solidFill>
                <a:latin typeface="Tw Cen MT" panose="020B0602020104020603" pitchFamily="34" charset="77"/>
              </a:rPr>
              <a:t>ENERGY_FORCE	! GEO_OPT/ENERGY_FORCE/BAND</a:t>
            </a:r>
            <a:br>
              <a:rPr lang="en-GB" dirty="0">
                <a:latin typeface="Tw Cen MT" panose="020B0602020104020603" pitchFamily="34" charset="77"/>
              </a:rPr>
            </a:br>
            <a:r>
              <a:rPr lang="en-GB" dirty="0"/>
              <a:t>&amp;END GLOBAL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41B4E6-3FD9-4232-9ABD-DD8923C9D416}"/>
              </a:ext>
            </a:extLst>
          </p:cNvPr>
          <p:cNvSpPr txBox="1"/>
          <p:nvPr/>
        </p:nvSpPr>
        <p:spPr>
          <a:xfrm>
            <a:off x="576262" y="1085791"/>
            <a:ext cx="9923689" cy="400110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</a:rPr>
              <a:t>&gt;&gt; less </a:t>
            </a:r>
            <a:r>
              <a:rPr lang="en-US" sz="2000" dirty="0" err="1">
                <a:solidFill>
                  <a:schemeClr val="bg1"/>
                </a:solidFill>
              </a:rPr>
              <a:t>nma-em</a:t>
            </a:r>
            <a:r>
              <a:rPr lang="en-GB" sz="2000" dirty="0">
                <a:solidFill>
                  <a:schemeClr val="bg1"/>
                </a:solidFill>
              </a:rPr>
              <a:t>.</a:t>
            </a:r>
            <a:r>
              <a:rPr lang="en-GB" sz="2000" dirty="0" err="1">
                <a:solidFill>
                  <a:schemeClr val="bg1"/>
                </a:solidFill>
              </a:rPr>
              <a:t>inp</a:t>
            </a:r>
            <a:endParaRPr lang="en-GB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88844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2E46AF-E129-044C-9EE8-EB5A4E659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b="1" dirty="0">
                <a:solidFill>
                  <a:schemeClr val="accent2">
                    <a:lumMod val="75000"/>
                  </a:schemeClr>
                </a:solidFill>
              </a:rPr>
              <a:t>CP2K: </a:t>
            </a:r>
            <a:r>
              <a:rPr lang="en-GB" b="1" dirty="0"/>
              <a:t>Basic</a:t>
            </a:r>
            <a:r>
              <a:rPr lang="en-GB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GB" b="1" dirty="0"/>
              <a:t>Input Parameters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60D7D1B-C0B3-4184-A407-2E9B9CA574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000" y="1188000"/>
            <a:ext cx="11072813" cy="522514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>
                <a:solidFill>
                  <a:srgbClr val="0070C0"/>
                </a:solidFill>
              </a:rPr>
              <a:t>Input Section</a:t>
            </a:r>
            <a:r>
              <a:rPr lang="en-GB" dirty="0"/>
              <a:t>: FORCE_EVAL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990605-3971-F246-8C9B-DE868AFD5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FD0A2-323C-544B-81C5-8198DDC55B73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4C0B6A-DC99-A649-88D6-E67C97328A5F}"/>
              </a:ext>
            </a:extLst>
          </p:cNvPr>
          <p:cNvSpPr txBox="1"/>
          <p:nvPr/>
        </p:nvSpPr>
        <p:spPr>
          <a:xfrm>
            <a:off x="669471" y="1710514"/>
            <a:ext cx="10772387" cy="424731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>
                <a:latin typeface="Tw Cen MT" panose="020B0602020104020603" pitchFamily="34" charset="77"/>
              </a:rPr>
              <a:t>&amp;FORCE_EVAL                               </a:t>
            </a:r>
            <a:r>
              <a:rPr lang="en-GB" i="1" dirty="0">
                <a:solidFill>
                  <a:srgbClr val="0070C0"/>
                </a:solidFill>
                <a:latin typeface="Tw Cen MT" panose="020B0602020104020603" pitchFamily="34" charset="77"/>
              </a:rPr>
              <a:t>! parameters for force evaluation</a:t>
            </a:r>
          </a:p>
          <a:p>
            <a:r>
              <a:rPr lang="en-GB" dirty="0">
                <a:latin typeface="Tw Cen MT" panose="020B0602020104020603" pitchFamily="34" charset="77"/>
              </a:rPr>
              <a:t>   METHOD QMMM                        </a:t>
            </a:r>
            <a:r>
              <a:rPr lang="en-GB" i="1" dirty="0">
                <a:solidFill>
                  <a:srgbClr val="0070C0"/>
                </a:solidFill>
                <a:latin typeface="Tw Cen MT" panose="020B0602020104020603" pitchFamily="34" charset="77"/>
              </a:rPr>
              <a:t>! method employed e.g. QMMM (Quickstep + external charges)</a:t>
            </a:r>
          </a:p>
          <a:p>
            <a:r>
              <a:rPr lang="en-GB" dirty="0">
                <a:latin typeface="Tw Cen MT" panose="020B0602020104020603" pitchFamily="34" charset="77"/>
              </a:rPr>
              <a:t>   &amp;DFT                         	</a:t>
            </a:r>
            <a:r>
              <a:rPr lang="en-GB" i="1" dirty="0">
                <a:latin typeface="Tw Cen MT" panose="020B0602020104020603" pitchFamily="34" charset="77"/>
              </a:rPr>
              <a:t>         </a:t>
            </a:r>
            <a:r>
              <a:rPr lang="en-GB" i="1" dirty="0">
                <a:solidFill>
                  <a:srgbClr val="0070C0"/>
                </a:solidFill>
                <a:latin typeface="Tw Cen MT" panose="020B0602020104020603" pitchFamily="34" charset="77"/>
              </a:rPr>
              <a:t>! DFT section - all QM</a:t>
            </a:r>
          </a:p>
          <a:p>
            <a:r>
              <a:rPr lang="en-GB" dirty="0">
                <a:latin typeface="Tw Cen MT" panose="020B0602020104020603" pitchFamily="34" charset="77"/>
              </a:rPr>
              <a:t>     .... contents of DFT section</a:t>
            </a:r>
          </a:p>
          <a:p>
            <a:r>
              <a:rPr lang="en-GB" dirty="0">
                <a:latin typeface="Tw Cen MT" panose="020B0602020104020603" pitchFamily="34" charset="77"/>
              </a:rPr>
              <a:t>   &amp;END DFT</a:t>
            </a:r>
          </a:p>
          <a:p>
            <a:r>
              <a:rPr lang="en-GB" dirty="0">
                <a:latin typeface="Tw Cen MT" panose="020B0602020104020603" pitchFamily="34" charset="77"/>
              </a:rPr>
              <a:t>   &amp;QMMM                                    </a:t>
            </a:r>
            <a:r>
              <a:rPr lang="en-GB" i="1" dirty="0">
                <a:solidFill>
                  <a:srgbClr val="0070C0"/>
                </a:solidFill>
                <a:latin typeface="Tw Cen MT" panose="020B0602020104020603" pitchFamily="34" charset="77"/>
              </a:rPr>
              <a:t>! QMMM section - set up for QM box</a:t>
            </a:r>
          </a:p>
          <a:p>
            <a:r>
              <a:rPr lang="en-GB" dirty="0">
                <a:latin typeface="Tw Cen MT" panose="020B0602020104020603" pitchFamily="34" charset="77"/>
              </a:rPr>
              <a:t>     .... contents of QMMM section</a:t>
            </a:r>
          </a:p>
          <a:p>
            <a:r>
              <a:rPr lang="en-GB" dirty="0">
                <a:latin typeface="Tw Cen MT" panose="020B0602020104020603" pitchFamily="34" charset="77"/>
              </a:rPr>
              <a:t>   &amp;END QMMM</a:t>
            </a:r>
          </a:p>
          <a:p>
            <a:r>
              <a:rPr lang="en-GB" dirty="0">
                <a:latin typeface="Tw Cen MT" panose="020B0602020104020603" pitchFamily="34" charset="77"/>
              </a:rPr>
              <a:t>   &amp;MM                                         </a:t>
            </a:r>
            <a:r>
              <a:rPr lang="en-GB" i="1" dirty="0">
                <a:solidFill>
                  <a:srgbClr val="0070C0"/>
                </a:solidFill>
                <a:latin typeface="Tw Cen MT" panose="020B0602020104020603" pitchFamily="34" charset="77"/>
              </a:rPr>
              <a:t>! MM section - MM point </a:t>
            </a:r>
            <a:r>
              <a:rPr lang="en-GB" i="1" dirty="0" err="1">
                <a:solidFill>
                  <a:srgbClr val="0070C0"/>
                </a:solidFill>
                <a:latin typeface="Tw Cen MT" panose="020B0602020104020603" pitchFamily="34" charset="77"/>
              </a:rPr>
              <a:t>chrages</a:t>
            </a:r>
            <a:r>
              <a:rPr lang="en-GB" i="1" dirty="0">
                <a:solidFill>
                  <a:srgbClr val="0070C0"/>
                </a:solidFill>
                <a:latin typeface="Tw Cen MT" panose="020B0602020104020603" pitchFamily="34" charset="77"/>
              </a:rPr>
              <a:t>, etc.</a:t>
            </a:r>
          </a:p>
          <a:p>
            <a:r>
              <a:rPr lang="en-GB" dirty="0">
                <a:latin typeface="Tw Cen MT" panose="020B0602020104020603" pitchFamily="34" charset="77"/>
              </a:rPr>
              <a:t>     .... contents of MM section</a:t>
            </a:r>
          </a:p>
          <a:p>
            <a:r>
              <a:rPr lang="en-GB" dirty="0">
                <a:latin typeface="Tw Cen MT" panose="020B0602020104020603" pitchFamily="34" charset="77"/>
              </a:rPr>
              <a:t>   &amp;END MM</a:t>
            </a:r>
          </a:p>
          <a:p>
            <a:r>
              <a:rPr lang="en-GB" dirty="0">
                <a:latin typeface="Tw Cen MT" panose="020B0602020104020603" pitchFamily="34" charset="77"/>
              </a:rPr>
              <a:t>   &amp;SUBSYS                                   </a:t>
            </a:r>
            <a:r>
              <a:rPr lang="en-GB" i="1" dirty="0">
                <a:solidFill>
                  <a:srgbClr val="0070C0"/>
                </a:solidFill>
                <a:latin typeface="Tw Cen MT" panose="020B0602020104020603" pitchFamily="34" charset="77"/>
              </a:rPr>
              <a:t>! subsystem - coordinates, atom kinds etc.</a:t>
            </a:r>
          </a:p>
          <a:p>
            <a:r>
              <a:rPr lang="en-GB" dirty="0">
                <a:latin typeface="Tw Cen MT" panose="020B0602020104020603" pitchFamily="34" charset="77"/>
              </a:rPr>
              <a:t>     .... contents of SUBSYS section</a:t>
            </a:r>
          </a:p>
          <a:p>
            <a:r>
              <a:rPr lang="en-GB" dirty="0">
                <a:latin typeface="Tw Cen MT" panose="020B0602020104020603" pitchFamily="34" charset="77"/>
              </a:rPr>
              <a:t>   &amp;SUBSYS</a:t>
            </a:r>
          </a:p>
          <a:p>
            <a:r>
              <a:rPr lang="en-GB" dirty="0">
                <a:latin typeface="Tw Cen MT" panose="020B0602020104020603" pitchFamily="34" charset="77"/>
              </a:rPr>
              <a:t>&amp;END FORCE_EVAL</a:t>
            </a:r>
          </a:p>
        </p:txBody>
      </p:sp>
    </p:spTree>
    <p:extLst>
      <p:ext uri="{BB962C8B-B14F-4D97-AF65-F5344CB8AC3E}">
        <p14:creationId xmlns:p14="http://schemas.microsoft.com/office/powerpoint/2010/main" val="2633807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2E46AF-E129-044C-9EE8-EB5A4E659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b="1" dirty="0">
                <a:solidFill>
                  <a:schemeClr val="accent2">
                    <a:lumMod val="75000"/>
                  </a:schemeClr>
                </a:solidFill>
              </a:rPr>
              <a:t>CP2K: </a:t>
            </a:r>
            <a:r>
              <a:rPr lang="en-GB" b="1" dirty="0"/>
              <a:t>Basic</a:t>
            </a:r>
            <a:r>
              <a:rPr lang="en-GB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GB" b="1" dirty="0"/>
              <a:t>Input Parameters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EB3FA6-21B9-2B4A-8C8D-EA4CCAFFA8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000" y="947857"/>
            <a:ext cx="11072813" cy="522514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>
                <a:solidFill>
                  <a:srgbClr val="0070C0"/>
                </a:solidFill>
              </a:rPr>
              <a:t>Input Section</a:t>
            </a:r>
            <a:r>
              <a:rPr lang="en-GB" dirty="0"/>
              <a:t>: DFT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990605-3971-F246-8C9B-DE868AFD5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FD0A2-323C-544B-81C5-8198DDC55B73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4C0B6A-DC99-A649-88D6-E67C97328A5F}"/>
              </a:ext>
            </a:extLst>
          </p:cNvPr>
          <p:cNvSpPr txBox="1"/>
          <p:nvPr/>
        </p:nvSpPr>
        <p:spPr>
          <a:xfrm>
            <a:off x="666546" y="1318297"/>
            <a:ext cx="10772387" cy="5078313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>
                <a:latin typeface="Tw Cen MT" panose="020B0602020104020603" pitchFamily="34" charset="77"/>
              </a:rPr>
              <a:t>&amp;FORCE_EVAL</a:t>
            </a:r>
          </a:p>
          <a:p>
            <a:r>
              <a:rPr lang="en-GB" dirty="0">
                <a:latin typeface="Tw Cen MT" panose="020B0602020104020603" pitchFamily="34" charset="77"/>
              </a:rPr>
              <a:t>  METHOD </a:t>
            </a:r>
            <a:r>
              <a:rPr lang="en-GB" i="1" dirty="0">
                <a:solidFill>
                  <a:srgbClr val="0070C0"/>
                </a:solidFill>
                <a:latin typeface="Tw Cen MT" panose="020B0602020104020603" pitchFamily="34" charset="77"/>
              </a:rPr>
              <a:t>QMMM	</a:t>
            </a:r>
          </a:p>
          <a:p>
            <a:r>
              <a:rPr lang="en-GB" i="1" dirty="0">
                <a:solidFill>
                  <a:srgbClr val="0070C0"/>
                </a:solidFill>
                <a:latin typeface="Tw Cen MT" panose="020B0602020104020603" pitchFamily="34" charset="77"/>
              </a:rPr>
              <a:t>  </a:t>
            </a:r>
            <a:r>
              <a:rPr lang="en-GB" dirty="0">
                <a:latin typeface="Tw Cen MT" panose="020B0602020104020603" pitchFamily="34" charset="77"/>
              </a:rPr>
              <a:t>&amp;DFT </a:t>
            </a:r>
            <a:r>
              <a:rPr lang="en-GB" i="1" dirty="0">
                <a:solidFill>
                  <a:srgbClr val="0070C0"/>
                </a:solidFill>
                <a:latin typeface="Tw Cen MT" panose="020B0602020104020603" pitchFamily="34" charset="77"/>
              </a:rPr>
              <a:t>	</a:t>
            </a:r>
          </a:p>
          <a:p>
            <a:r>
              <a:rPr lang="en-GB" i="1" dirty="0">
                <a:solidFill>
                  <a:srgbClr val="0070C0"/>
                </a:solidFill>
                <a:latin typeface="Tw Cen MT" panose="020B0602020104020603" pitchFamily="34" charset="77"/>
              </a:rPr>
              <a:t>    </a:t>
            </a:r>
            <a:r>
              <a:rPr lang="en-GB" dirty="0">
                <a:latin typeface="Tw Cen MT" panose="020B0602020104020603" pitchFamily="34" charset="77"/>
              </a:rPr>
              <a:t>CHARGE </a:t>
            </a:r>
            <a:r>
              <a:rPr lang="en-GB" i="1" dirty="0">
                <a:solidFill>
                  <a:srgbClr val="0070C0"/>
                </a:solidFill>
                <a:latin typeface="Tw Cen MT" panose="020B0602020104020603" pitchFamily="34" charset="77"/>
              </a:rPr>
              <a:t>0</a:t>
            </a:r>
          </a:p>
          <a:p>
            <a:r>
              <a:rPr lang="en-GB" i="1" dirty="0">
                <a:solidFill>
                  <a:srgbClr val="0070C0"/>
                </a:solidFill>
                <a:latin typeface="Tw Cen MT" panose="020B0602020104020603" pitchFamily="34" charset="77"/>
              </a:rPr>
              <a:t>    </a:t>
            </a:r>
            <a:r>
              <a:rPr lang="en-GB" dirty="0">
                <a:latin typeface="Tw Cen MT" panose="020B0602020104020603" pitchFamily="34" charset="77"/>
              </a:rPr>
              <a:t>MULTIPLICITY</a:t>
            </a:r>
            <a:r>
              <a:rPr lang="en-GB" i="1" dirty="0">
                <a:solidFill>
                  <a:srgbClr val="0070C0"/>
                </a:solidFill>
                <a:latin typeface="Tw Cen MT" panose="020B0602020104020603" pitchFamily="34" charset="77"/>
              </a:rPr>
              <a:t> 1</a:t>
            </a:r>
          </a:p>
          <a:p>
            <a:r>
              <a:rPr lang="en-GB" i="1" dirty="0">
                <a:solidFill>
                  <a:srgbClr val="0070C0"/>
                </a:solidFill>
                <a:latin typeface="Tw Cen MT" panose="020B0602020104020603" pitchFamily="34" charset="77"/>
              </a:rPr>
              <a:t>    </a:t>
            </a:r>
            <a:r>
              <a:rPr lang="en-US" i="1" dirty="0">
                <a:latin typeface="Tw Cen MT" panose="020B0602020104020603" pitchFamily="34" charset="77"/>
              </a:rPr>
              <a:t>BASIS_SET_FILE_NAME  BASIS_MOLOPT	</a:t>
            </a:r>
            <a:r>
              <a:rPr lang="en-GB" i="1" dirty="0">
                <a:solidFill>
                  <a:srgbClr val="0070C0"/>
                </a:solidFill>
              </a:rPr>
              <a:t>! File with basis sets</a:t>
            </a:r>
          </a:p>
          <a:p>
            <a:r>
              <a:rPr lang="en-US" i="1" dirty="0">
                <a:solidFill>
                  <a:srgbClr val="0070C0"/>
                </a:solidFill>
                <a:latin typeface="Tw Cen MT" panose="020B0602020104020603" pitchFamily="34" charset="77"/>
              </a:rPr>
              <a:t>    </a:t>
            </a:r>
            <a:r>
              <a:rPr lang="en-US" i="1" dirty="0">
                <a:latin typeface="Tw Cen MT" panose="020B0602020104020603" pitchFamily="34" charset="77"/>
              </a:rPr>
              <a:t>POTENTIAL_FILE_NAME  POTENTIAL		</a:t>
            </a:r>
            <a:r>
              <a:rPr lang="en-GB" i="1" dirty="0">
                <a:solidFill>
                  <a:srgbClr val="0070C0"/>
                </a:solidFill>
              </a:rPr>
              <a:t>! File with </a:t>
            </a:r>
            <a:r>
              <a:rPr lang="en-GB" i="1" dirty="0" err="1">
                <a:solidFill>
                  <a:srgbClr val="0070C0"/>
                </a:solidFill>
              </a:rPr>
              <a:t>peudopotentials</a:t>
            </a:r>
            <a:endParaRPr lang="en-GB" i="1" dirty="0">
              <a:solidFill>
                <a:srgbClr val="0070C0"/>
              </a:solidFill>
            </a:endParaRPr>
          </a:p>
          <a:p>
            <a:r>
              <a:rPr lang="en-GB" i="1" dirty="0">
                <a:solidFill>
                  <a:srgbClr val="0070C0"/>
                </a:solidFill>
                <a:latin typeface="Tw Cen MT" panose="020B0602020104020603" pitchFamily="34" charset="77"/>
              </a:rPr>
              <a:t>     </a:t>
            </a:r>
            <a:r>
              <a:rPr lang="en-GB" dirty="0">
                <a:latin typeface="Tw Cen MT" panose="020B0602020104020603" pitchFamily="34" charset="77"/>
              </a:rPr>
              <a:t>&amp;MGRID</a:t>
            </a:r>
          </a:p>
          <a:p>
            <a:r>
              <a:rPr lang="en-GB" dirty="0">
                <a:latin typeface="Tw Cen MT" panose="020B0602020104020603" pitchFamily="34" charset="77"/>
              </a:rPr>
              <a:t>       NGRIDS </a:t>
            </a:r>
            <a:r>
              <a:rPr lang="en-GB" i="1" dirty="0">
                <a:solidFill>
                  <a:srgbClr val="0070C0"/>
                </a:solidFill>
                <a:latin typeface="Tw Cen MT" panose="020B0602020104020603" pitchFamily="34" charset="77"/>
              </a:rPr>
              <a:t>5				!</a:t>
            </a:r>
            <a:r>
              <a:rPr lang="en-GB" dirty="0"/>
              <a:t> </a:t>
            </a:r>
            <a:r>
              <a:rPr lang="en-GB" i="1" dirty="0">
                <a:solidFill>
                  <a:srgbClr val="0070C0"/>
                </a:solidFill>
              </a:rPr>
              <a:t>Number of Grids</a:t>
            </a:r>
            <a:endParaRPr lang="en-GB" i="1" dirty="0">
              <a:solidFill>
                <a:srgbClr val="0070C0"/>
              </a:solidFill>
              <a:latin typeface="Tw Cen MT" panose="020B0602020104020603" pitchFamily="34" charset="77"/>
            </a:endParaRPr>
          </a:p>
          <a:p>
            <a:r>
              <a:rPr lang="en-GB" dirty="0">
                <a:latin typeface="Tw Cen MT" panose="020B0602020104020603" pitchFamily="34" charset="77"/>
              </a:rPr>
              <a:t>       CUTOFF </a:t>
            </a:r>
            <a:r>
              <a:rPr lang="en-GB" i="1" dirty="0">
                <a:solidFill>
                  <a:srgbClr val="0070C0"/>
                </a:solidFill>
                <a:latin typeface="Tw Cen MT" panose="020B0602020104020603" pitchFamily="34" charset="77"/>
              </a:rPr>
              <a:t>450				!</a:t>
            </a:r>
            <a:r>
              <a:rPr lang="en-GB" dirty="0"/>
              <a:t> </a:t>
            </a:r>
            <a:r>
              <a:rPr lang="en-GB" i="1" dirty="0">
                <a:solidFill>
                  <a:srgbClr val="0070C0"/>
                </a:solidFill>
              </a:rPr>
              <a:t>Plane wave </a:t>
            </a:r>
            <a:r>
              <a:rPr lang="en-GB" i="1" dirty="0" err="1">
                <a:solidFill>
                  <a:srgbClr val="0070C0"/>
                </a:solidFill>
              </a:rPr>
              <a:t>cutoff</a:t>
            </a:r>
            <a:r>
              <a:rPr lang="en-GB" i="1" dirty="0">
                <a:solidFill>
                  <a:srgbClr val="0070C0"/>
                </a:solidFill>
              </a:rPr>
              <a:t> (Rydberg) for finest grid</a:t>
            </a:r>
            <a:r>
              <a:rPr lang="en-GB" i="1" dirty="0">
                <a:solidFill>
                  <a:srgbClr val="0070C0"/>
                </a:solidFill>
                <a:latin typeface="Tw Cen MT" panose="020B0602020104020603" pitchFamily="34" charset="77"/>
              </a:rPr>
              <a:t>.</a:t>
            </a:r>
          </a:p>
          <a:p>
            <a:r>
              <a:rPr lang="en-GB" i="1" dirty="0">
                <a:solidFill>
                  <a:srgbClr val="0070C0"/>
                </a:solidFill>
                <a:latin typeface="Tw Cen MT" panose="020B0602020104020603" pitchFamily="34" charset="77"/>
              </a:rPr>
              <a:t>       </a:t>
            </a:r>
            <a:r>
              <a:rPr lang="en-GB" dirty="0">
                <a:latin typeface="Tw Cen MT" panose="020B0602020104020603" pitchFamily="34" charset="77"/>
              </a:rPr>
              <a:t>REL_CUTOFF </a:t>
            </a:r>
            <a:r>
              <a:rPr lang="en-GB" i="1" dirty="0">
                <a:solidFill>
                  <a:srgbClr val="0070C0"/>
                </a:solidFill>
                <a:latin typeface="Tw Cen MT" panose="020B0602020104020603" pitchFamily="34" charset="77"/>
              </a:rPr>
              <a:t>50			! </a:t>
            </a:r>
            <a:r>
              <a:rPr lang="en-GB" i="1" dirty="0" err="1">
                <a:solidFill>
                  <a:srgbClr val="0070C0"/>
                </a:solidFill>
              </a:rPr>
              <a:t>Cutoff</a:t>
            </a:r>
            <a:r>
              <a:rPr lang="en-GB" i="1" dirty="0">
                <a:solidFill>
                  <a:srgbClr val="0070C0"/>
                </a:solidFill>
              </a:rPr>
              <a:t> to map product Gaussians onto the grids</a:t>
            </a:r>
          </a:p>
          <a:p>
            <a:r>
              <a:rPr lang="en-GB" i="1" dirty="0">
                <a:solidFill>
                  <a:srgbClr val="0070C0"/>
                </a:solidFill>
              </a:rPr>
              <a:t>       </a:t>
            </a:r>
            <a:r>
              <a:rPr lang="en-GB" i="1" dirty="0"/>
              <a:t>COMMENSURATE</a:t>
            </a:r>
            <a:r>
              <a:rPr lang="en-GB" i="1" dirty="0">
                <a:solidFill>
                  <a:srgbClr val="0070C0"/>
                </a:solidFill>
                <a:latin typeface="Tw Cen MT" panose="020B0602020104020603" pitchFamily="34" charset="77"/>
              </a:rPr>
              <a:t>  			! </a:t>
            </a:r>
            <a:r>
              <a:rPr lang="en-GB" i="1" dirty="0">
                <a:solidFill>
                  <a:srgbClr val="0070C0"/>
                </a:solidFill>
              </a:rPr>
              <a:t>Align all the grids</a:t>
            </a:r>
          </a:p>
          <a:p>
            <a:r>
              <a:rPr lang="en-GB" dirty="0">
                <a:latin typeface="Tw Cen MT" panose="020B0602020104020603" pitchFamily="34" charset="77"/>
              </a:rPr>
              <a:t>      &amp;END MGRID</a:t>
            </a:r>
          </a:p>
          <a:p>
            <a:r>
              <a:rPr lang="en-GB" dirty="0">
                <a:latin typeface="Tw Cen MT" panose="020B0602020104020603" pitchFamily="34" charset="77"/>
              </a:rPr>
              <a:t>      &amp;SCF</a:t>
            </a:r>
          </a:p>
          <a:p>
            <a:r>
              <a:rPr lang="en-GB" dirty="0">
                <a:latin typeface="Tw Cen MT" panose="020B0602020104020603" pitchFamily="34" charset="77"/>
              </a:rPr>
              <a:t>       </a:t>
            </a:r>
            <a:r>
              <a:rPr lang="en-GB" dirty="0"/>
              <a:t>SCF_GUESS </a:t>
            </a:r>
            <a:r>
              <a:rPr lang="en-GB" i="1" dirty="0">
                <a:solidFill>
                  <a:srgbClr val="0070C0"/>
                </a:solidFill>
              </a:rPr>
              <a:t>RESTART</a:t>
            </a:r>
            <a:r>
              <a:rPr lang="en-GB" dirty="0"/>
              <a:t>			</a:t>
            </a:r>
            <a:r>
              <a:rPr lang="en-GB" i="1" dirty="0">
                <a:solidFill>
                  <a:srgbClr val="0070C0"/>
                </a:solidFill>
              </a:rPr>
              <a:t>! CP2K will search for existing *.</a:t>
            </a:r>
            <a:r>
              <a:rPr lang="en-GB" i="1" dirty="0" err="1">
                <a:solidFill>
                  <a:srgbClr val="0070C0"/>
                </a:solidFill>
              </a:rPr>
              <a:t>wfn</a:t>
            </a:r>
            <a:r>
              <a:rPr lang="en-GB" i="1" dirty="0">
                <a:solidFill>
                  <a:srgbClr val="0070C0"/>
                </a:solidFill>
              </a:rPr>
              <a:t> file</a:t>
            </a:r>
            <a:endParaRPr lang="en-GB" i="1" dirty="0">
              <a:solidFill>
                <a:srgbClr val="0070C0"/>
              </a:solidFill>
              <a:latin typeface="Tw Cen MT" panose="020B0602020104020603" pitchFamily="34" charset="77"/>
            </a:endParaRPr>
          </a:p>
          <a:p>
            <a:r>
              <a:rPr lang="en-GB" dirty="0">
                <a:latin typeface="Tw Cen MT" panose="020B0602020104020603" pitchFamily="34" charset="77"/>
              </a:rPr>
              <a:t>       EPS_SCF </a:t>
            </a:r>
            <a:r>
              <a:rPr lang="en-GB" i="1" dirty="0">
                <a:solidFill>
                  <a:srgbClr val="0070C0"/>
                </a:solidFill>
                <a:latin typeface="Tw Cen MT" panose="020B0602020104020603" pitchFamily="34" charset="77"/>
              </a:rPr>
              <a:t>5.0E-8			! Accuracy of SCF convergence</a:t>
            </a:r>
            <a:endParaRPr lang="en-GB" dirty="0">
              <a:solidFill>
                <a:srgbClr val="0070C0"/>
              </a:solidFill>
              <a:latin typeface="Tw Cen MT" panose="020B0602020104020603" pitchFamily="34" charset="77"/>
            </a:endParaRPr>
          </a:p>
          <a:p>
            <a:r>
              <a:rPr lang="en-GB" dirty="0">
                <a:latin typeface="Tw Cen MT" panose="020B0602020104020603" pitchFamily="34" charset="77"/>
              </a:rPr>
              <a:t>       …</a:t>
            </a:r>
          </a:p>
          <a:p>
            <a:r>
              <a:rPr lang="en-GB" dirty="0">
                <a:latin typeface="Tw Cen MT" panose="020B0602020104020603" pitchFamily="34" charset="77"/>
              </a:rPr>
              <a:t>      &amp;END SCF</a:t>
            </a:r>
          </a:p>
        </p:txBody>
      </p:sp>
    </p:spTree>
    <p:extLst>
      <p:ext uri="{BB962C8B-B14F-4D97-AF65-F5344CB8AC3E}">
        <p14:creationId xmlns:p14="http://schemas.microsoft.com/office/powerpoint/2010/main" val="19056182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E8A611-1989-BE4D-83DE-26738431D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b="1" dirty="0">
                <a:solidFill>
                  <a:schemeClr val="accent2">
                    <a:lumMod val="75000"/>
                  </a:schemeClr>
                </a:solidFill>
              </a:rPr>
              <a:t>CP2K: </a:t>
            </a:r>
            <a:r>
              <a:rPr lang="en-GB" b="1" dirty="0"/>
              <a:t>Basic</a:t>
            </a:r>
            <a:r>
              <a:rPr lang="en-GB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GB" b="1" dirty="0"/>
              <a:t>Input Parameters</a:t>
            </a:r>
            <a:endParaRPr lang="en-GB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8F62EEB-F1D0-1F4E-9435-D800071AED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000" y="1188000"/>
            <a:ext cx="11072813" cy="522514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>
                <a:solidFill>
                  <a:srgbClr val="0070C0"/>
                </a:solidFill>
              </a:rPr>
              <a:t>Input Section</a:t>
            </a:r>
            <a:r>
              <a:rPr lang="en-GB" dirty="0"/>
              <a:t>: DFT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8E0C2F-AC5E-5A40-A43D-0186664ED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FD0A2-323C-544B-81C5-8198DDC55B73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C14352D-0A3D-F141-AC84-DDE2B6D84D9A}"/>
              </a:ext>
            </a:extLst>
          </p:cNvPr>
          <p:cNvSpPr txBox="1"/>
          <p:nvPr/>
        </p:nvSpPr>
        <p:spPr>
          <a:xfrm>
            <a:off x="669471" y="1620000"/>
            <a:ext cx="10772387" cy="452431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>
                <a:latin typeface="Tw Cen MT" panose="020B0602020104020603" pitchFamily="34" charset="77"/>
              </a:rPr>
              <a:t>&amp;DFT </a:t>
            </a:r>
            <a:r>
              <a:rPr lang="en-GB" i="1" dirty="0">
                <a:solidFill>
                  <a:srgbClr val="0070C0"/>
                </a:solidFill>
                <a:latin typeface="Tw Cen MT" panose="020B0602020104020603" pitchFamily="34" charset="77"/>
              </a:rPr>
              <a:t>	</a:t>
            </a:r>
            <a:br>
              <a:rPr lang="en-GB" dirty="0">
                <a:latin typeface="Tw Cen MT" panose="020B0602020104020603" pitchFamily="34" charset="77"/>
              </a:rPr>
            </a:br>
            <a:r>
              <a:rPr lang="en-GB" dirty="0">
                <a:latin typeface="Tw Cen MT" panose="020B0602020104020603" pitchFamily="34" charset="77"/>
              </a:rPr>
              <a:t>   …</a:t>
            </a:r>
          </a:p>
          <a:p>
            <a:r>
              <a:rPr lang="en-GB" dirty="0"/>
              <a:t>  &amp;XC</a:t>
            </a:r>
          </a:p>
          <a:p>
            <a:r>
              <a:rPr lang="en-GB" dirty="0"/>
              <a:t>      DENSITY_CUTOFF     </a:t>
            </a:r>
            <a:r>
              <a:rPr lang="en-GB" i="1" dirty="0">
                <a:solidFill>
                  <a:srgbClr val="0070C0"/>
                </a:solidFill>
              </a:rPr>
              <a:t>1.0E-12	! DFT Precision parameters</a:t>
            </a:r>
          </a:p>
          <a:p>
            <a:r>
              <a:rPr lang="en-GB" dirty="0"/>
              <a:t>      GRADIENT_CUTOFF    </a:t>
            </a:r>
            <a:r>
              <a:rPr lang="en-GB" i="1" dirty="0">
                <a:solidFill>
                  <a:srgbClr val="0070C0"/>
                </a:solidFill>
              </a:rPr>
              <a:t>1.0E-12</a:t>
            </a:r>
          </a:p>
          <a:p>
            <a:r>
              <a:rPr lang="en-GB" dirty="0"/>
              <a:t>      TAU_CUTOFF         </a:t>
            </a:r>
            <a:r>
              <a:rPr lang="en-GB" i="1" dirty="0">
                <a:solidFill>
                  <a:srgbClr val="0070C0"/>
                </a:solidFill>
              </a:rPr>
              <a:t>1.0E-12</a:t>
            </a:r>
          </a:p>
          <a:p>
            <a:r>
              <a:rPr lang="en-GB" dirty="0"/>
              <a:t>      &amp;XC_FUNCTIONAL </a:t>
            </a:r>
            <a:r>
              <a:rPr lang="en-GB" i="1" dirty="0">
                <a:solidFill>
                  <a:srgbClr val="0070C0"/>
                </a:solidFill>
              </a:rPr>
              <a:t>PBE		! Choice of DFT functional</a:t>
            </a:r>
          </a:p>
          <a:p>
            <a:r>
              <a:rPr lang="en-GB" dirty="0"/>
              <a:t>      &amp;END XC_FUNCTIONAL</a:t>
            </a:r>
          </a:p>
          <a:p>
            <a:r>
              <a:rPr lang="en-GB" dirty="0"/>
              <a:t>    &amp;END XC</a:t>
            </a:r>
          </a:p>
          <a:p>
            <a:r>
              <a:rPr lang="en-GB" dirty="0"/>
              <a:t>    &amp;QS</a:t>
            </a:r>
          </a:p>
          <a:p>
            <a:r>
              <a:rPr lang="en-GB" dirty="0"/>
              <a:t>     METHOD GPW			</a:t>
            </a:r>
            <a:r>
              <a:rPr lang="en-GB" i="1" dirty="0">
                <a:solidFill>
                  <a:srgbClr val="0070C0"/>
                </a:solidFill>
              </a:rPr>
              <a:t>! Mixed Gaussian/Plane-wave method</a:t>
            </a:r>
          </a:p>
          <a:p>
            <a:r>
              <a:rPr lang="en-GB" dirty="0"/>
              <a:t>     EPS_DEFAULT </a:t>
            </a:r>
            <a:r>
              <a:rPr lang="en-GB" i="1" dirty="0">
                <a:solidFill>
                  <a:srgbClr val="0070C0"/>
                </a:solidFill>
              </a:rPr>
              <a:t>1.0E-10		! </a:t>
            </a:r>
            <a:r>
              <a:rPr lang="en-GB" i="1" dirty="0">
                <a:solidFill>
                  <a:srgbClr val="0070C0"/>
                </a:solidFill>
                <a:latin typeface="Tw Cen MT" panose="020B0602020104020603" pitchFamily="34" charset="77"/>
              </a:rPr>
              <a:t>Accuracy of SCF energies</a:t>
            </a:r>
            <a:endParaRPr lang="en-GB" i="1" dirty="0">
              <a:solidFill>
                <a:srgbClr val="0070C0"/>
              </a:solidFill>
            </a:endParaRPr>
          </a:p>
          <a:p>
            <a:r>
              <a:rPr lang="en-GB" dirty="0"/>
              <a:t>     EXTRAPOLATION </a:t>
            </a:r>
            <a:r>
              <a:rPr lang="en-GB" dirty="0">
                <a:solidFill>
                  <a:srgbClr val="0070C0"/>
                </a:solidFill>
              </a:rPr>
              <a:t>ASPC</a:t>
            </a:r>
            <a:r>
              <a:rPr lang="en-GB" dirty="0"/>
              <a:t>		</a:t>
            </a:r>
            <a:r>
              <a:rPr lang="en-GB" i="1" dirty="0">
                <a:solidFill>
                  <a:srgbClr val="0070C0"/>
                </a:solidFill>
              </a:rPr>
              <a:t>! Extrapolation of wavefunction from previous calculation</a:t>
            </a:r>
          </a:p>
          <a:p>
            <a:r>
              <a:rPr lang="en-GB" dirty="0"/>
              <a:t>     EXTRAPOLATION_ORDER  4    </a:t>
            </a:r>
          </a:p>
          <a:p>
            <a:r>
              <a:rPr lang="en-GB" dirty="0"/>
              <a:t>    &amp;END QS</a:t>
            </a:r>
          </a:p>
          <a:p>
            <a:r>
              <a:rPr lang="en-GB" dirty="0"/>
              <a:t>&amp;END DFT</a:t>
            </a:r>
            <a:endParaRPr lang="en-GB" dirty="0">
              <a:latin typeface="Tw Cen MT" panose="020B06020201040206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1847289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E8A611-1989-BE4D-83DE-26738431D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b="1" dirty="0">
                <a:solidFill>
                  <a:schemeClr val="accent2">
                    <a:lumMod val="75000"/>
                  </a:schemeClr>
                </a:solidFill>
              </a:rPr>
              <a:t>CP2K: </a:t>
            </a:r>
            <a:r>
              <a:rPr lang="en-GB" b="1" dirty="0"/>
              <a:t>Basic</a:t>
            </a:r>
            <a:r>
              <a:rPr lang="en-GB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GB" b="1" dirty="0"/>
              <a:t>Input Parameters</a:t>
            </a:r>
            <a:endParaRPr lang="en-GB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8F62EEB-F1D0-1F4E-9435-D800071AED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000" y="1188000"/>
            <a:ext cx="11072813" cy="522514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>
                <a:solidFill>
                  <a:srgbClr val="0070C0"/>
                </a:solidFill>
              </a:rPr>
              <a:t>Input Section</a:t>
            </a:r>
            <a:r>
              <a:rPr lang="en-GB" dirty="0"/>
              <a:t>: SUBSYS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8E0C2F-AC5E-5A40-A43D-0186664ED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FD0A2-323C-544B-81C5-8198DDC55B73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C14352D-0A3D-F141-AC84-DDE2B6D84D9A}"/>
              </a:ext>
            </a:extLst>
          </p:cNvPr>
          <p:cNvSpPr txBox="1"/>
          <p:nvPr/>
        </p:nvSpPr>
        <p:spPr>
          <a:xfrm>
            <a:off x="669471" y="1620000"/>
            <a:ext cx="10769462" cy="286232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>
                <a:latin typeface="Tw Cen MT" panose="020B0602020104020603" pitchFamily="34" charset="77"/>
              </a:rPr>
              <a:t>&amp;FORCE_EVAL</a:t>
            </a:r>
          </a:p>
          <a:p>
            <a:r>
              <a:rPr lang="en-GB" dirty="0">
                <a:latin typeface="Tw Cen MT" panose="020B0602020104020603" pitchFamily="34" charset="77"/>
              </a:rPr>
              <a:t>   …</a:t>
            </a:r>
          </a:p>
          <a:p>
            <a:r>
              <a:rPr lang="en-GB" dirty="0"/>
              <a:t>  &amp;SUBSYS		</a:t>
            </a:r>
            <a:r>
              <a:rPr lang="en-GB" i="1" dirty="0">
                <a:solidFill>
                  <a:srgbClr val="0070C0"/>
                </a:solidFill>
              </a:rPr>
              <a:t>! specifies information of the system: coordinates, topology, molecules &amp; full cell</a:t>
            </a:r>
          </a:p>
          <a:p>
            <a:r>
              <a:rPr lang="en-GB" dirty="0"/>
              <a:t>     &amp;CELL			</a:t>
            </a:r>
            <a:r>
              <a:rPr lang="en-GB" i="1" dirty="0">
                <a:solidFill>
                  <a:srgbClr val="0070C0"/>
                </a:solidFill>
              </a:rPr>
              <a:t>! Full system box size (will be the same as in </a:t>
            </a:r>
            <a:r>
              <a:rPr lang="en-GB" i="1" dirty="0" err="1">
                <a:solidFill>
                  <a:srgbClr val="0070C0"/>
                </a:solidFill>
              </a:rPr>
              <a:t>Gromacs</a:t>
            </a:r>
            <a:r>
              <a:rPr lang="en-GB" i="1" dirty="0">
                <a:solidFill>
                  <a:srgbClr val="0070C0"/>
                </a:solidFill>
              </a:rPr>
              <a:t>)</a:t>
            </a:r>
          </a:p>
          <a:p>
            <a:r>
              <a:rPr lang="en-GB" dirty="0"/>
              <a:t>      </a:t>
            </a:r>
            <a:r>
              <a:rPr lang="pt-BR" dirty="0"/>
              <a:t>A </a:t>
            </a:r>
            <a:r>
              <a:rPr lang="pt-BR" i="1" dirty="0">
                <a:solidFill>
                  <a:srgbClr val="0070C0"/>
                </a:solidFill>
              </a:rPr>
              <a:t>10.000 0.000 0.000</a:t>
            </a:r>
            <a:r>
              <a:rPr lang="pt-BR" dirty="0"/>
              <a:t>	</a:t>
            </a:r>
            <a:r>
              <a:rPr lang="en-GB" i="1" dirty="0">
                <a:solidFill>
                  <a:srgbClr val="0070C0"/>
                </a:solidFill>
              </a:rPr>
              <a:t>! Defined with three vectors A, B, C (in Angstroms)</a:t>
            </a:r>
            <a:endParaRPr lang="pt-BR" dirty="0"/>
          </a:p>
          <a:p>
            <a:r>
              <a:rPr lang="pt-BR" dirty="0"/>
              <a:t>      B </a:t>
            </a:r>
            <a:r>
              <a:rPr lang="pt-BR" i="1" dirty="0">
                <a:solidFill>
                  <a:srgbClr val="0070C0"/>
                </a:solidFill>
              </a:rPr>
              <a:t>0.000 10.000 0.000</a:t>
            </a:r>
          </a:p>
          <a:p>
            <a:r>
              <a:rPr lang="pt-BR" dirty="0"/>
              <a:t>      C </a:t>
            </a:r>
            <a:r>
              <a:rPr lang="pt-BR" i="1" dirty="0">
                <a:solidFill>
                  <a:srgbClr val="0070C0"/>
                </a:solidFill>
              </a:rPr>
              <a:t>0.000 0.000 10.000</a:t>
            </a:r>
            <a:endParaRPr lang="en-GB" i="1" dirty="0">
              <a:solidFill>
                <a:srgbClr val="0070C0"/>
              </a:solidFill>
            </a:endParaRPr>
          </a:p>
          <a:p>
            <a:r>
              <a:rPr lang="en-GB" dirty="0"/>
              <a:t>      PERIODIC </a:t>
            </a:r>
            <a:r>
              <a:rPr lang="en-GB" i="1" dirty="0">
                <a:solidFill>
                  <a:srgbClr val="0070C0"/>
                </a:solidFill>
              </a:rPr>
              <a:t>XYZ 		! Fully periodic cell</a:t>
            </a:r>
          </a:p>
          <a:p>
            <a:r>
              <a:rPr lang="en-GB" dirty="0"/>
              <a:t>    &amp;END CELL</a:t>
            </a:r>
          </a:p>
          <a:p>
            <a:r>
              <a:rPr lang="en-GB" dirty="0"/>
              <a:t>    …</a:t>
            </a:r>
          </a:p>
        </p:txBody>
      </p:sp>
    </p:spTree>
    <p:extLst>
      <p:ext uri="{BB962C8B-B14F-4D97-AF65-F5344CB8AC3E}">
        <p14:creationId xmlns:p14="http://schemas.microsoft.com/office/powerpoint/2010/main" val="33182717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7161D-C98E-AA47-8389-658B11011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1" dirty="0"/>
              <a:t>Tutorial: GROMACS + CP2K</a:t>
            </a:r>
            <a:endParaRPr lang="en-GB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9D29EE-3850-9442-9648-AD906BDF9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Clr>
                <a:srgbClr val="0070C0"/>
              </a:buClr>
              <a:buFont typeface="+mj-lt"/>
              <a:buAutoNum type="arabicPeriod"/>
            </a:pPr>
            <a:r>
              <a:rPr lang="en-GB" dirty="0"/>
              <a:t>Lecture recap</a:t>
            </a:r>
          </a:p>
          <a:p>
            <a:pPr marL="457200" indent="-457200">
              <a:buClr>
                <a:srgbClr val="0070C0"/>
              </a:buClr>
              <a:buFont typeface="+mj-lt"/>
              <a:buAutoNum type="arabicPeriod"/>
            </a:pPr>
            <a:endParaRPr lang="en-GB" dirty="0"/>
          </a:p>
          <a:p>
            <a:pPr marL="457200" indent="-457200">
              <a:buClr>
                <a:srgbClr val="0070C0"/>
              </a:buClr>
              <a:buFont typeface="+mj-lt"/>
              <a:buAutoNum type="arabicPeriod"/>
            </a:pPr>
            <a:r>
              <a:rPr lang="en-GB" dirty="0"/>
              <a:t>Gromacs-CP2K interface for QM/MM</a:t>
            </a:r>
          </a:p>
          <a:p>
            <a:pPr marL="457200" indent="-457200">
              <a:buClr>
                <a:srgbClr val="0070C0"/>
              </a:buClr>
              <a:buFont typeface="+mj-lt"/>
              <a:buAutoNum type="arabicPeriod"/>
            </a:pPr>
            <a:endParaRPr lang="en-GB" dirty="0"/>
          </a:p>
          <a:p>
            <a:pPr marL="457200" indent="-457200">
              <a:buClr>
                <a:srgbClr val="0070C0"/>
              </a:buClr>
              <a:buFont typeface="+mj-lt"/>
              <a:buAutoNum type="arabicPeriod"/>
            </a:pPr>
            <a:r>
              <a:rPr lang="en-GB" dirty="0"/>
              <a:t>Setting up a simple QM/MM calculation</a:t>
            </a:r>
          </a:p>
          <a:p>
            <a:pPr marL="457200" indent="-457200">
              <a:buClr>
                <a:srgbClr val="0070C0"/>
              </a:buClr>
              <a:buFont typeface="+mj-lt"/>
              <a:buAutoNum type="arabicPeriod"/>
            </a:pPr>
            <a:endParaRPr lang="en-GB" dirty="0"/>
          </a:p>
          <a:p>
            <a:pPr marL="457200" indent="-457200">
              <a:buClr>
                <a:srgbClr val="0070C0"/>
              </a:buClr>
              <a:buFont typeface="+mj-lt"/>
              <a:buAutoNum type="arabicPeriod"/>
            </a:pPr>
            <a:r>
              <a:rPr lang="en-US" dirty="0"/>
              <a:t>Umbrella sampling with QM/MM</a:t>
            </a:r>
          </a:p>
          <a:p>
            <a:pPr marL="457200" indent="-457200">
              <a:buClr>
                <a:srgbClr val="0070C0"/>
              </a:buClr>
              <a:buFont typeface="+mj-lt"/>
              <a:buAutoNum type="arabicPeriod"/>
            </a:pPr>
            <a:endParaRPr lang="en-GB" dirty="0"/>
          </a:p>
          <a:p>
            <a:pPr marL="457200" indent="-457200">
              <a:buClr>
                <a:srgbClr val="0070C0"/>
              </a:buClr>
              <a:buFont typeface="+mj-lt"/>
              <a:buAutoNum type="arabicPeriod"/>
            </a:pPr>
            <a:r>
              <a:rPr lang="en-GB" dirty="0"/>
              <a:t>Protein simulations and non-standard QM input parameters</a:t>
            </a:r>
          </a:p>
          <a:p>
            <a:pPr marL="457200" indent="-457200">
              <a:buClr>
                <a:srgbClr val="0070C0"/>
              </a:buClr>
              <a:buFont typeface="+mj-lt"/>
              <a:buAutoNum type="arabicPeriod"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6F8D3F-6405-FE43-B28F-4B86351EF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FD0A2-323C-544B-81C5-8198DDC55B73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40" name="Прямоугольник 139">
            <a:extLst>
              <a:ext uri="{FF2B5EF4-FFF2-40B4-BE49-F238E27FC236}">
                <a16:creationId xmlns:a16="http://schemas.microsoft.com/office/drawing/2014/main" id="{21FC10FA-FC89-4D4D-B91F-241A550B63C4}"/>
              </a:ext>
            </a:extLst>
          </p:cNvPr>
          <p:cNvSpPr/>
          <p:nvPr/>
        </p:nvSpPr>
        <p:spPr>
          <a:xfrm>
            <a:off x="526434" y="2082905"/>
            <a:ext cx="11199181" cy="377295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6" name="Group 51">
            <a:extLst>
              <a:ext uri="{FF2B5EF4-FFF2-40B4-BE49-F238E27FC236}">
                <a16:creationId xmlns:a16="http://schemas.microsoft.com/office/drawing/2014/main" id="{D83E396F-4EBD-4580-B745-442854E278D8}"/>
              </a:ext>
            </a:extLst>
          </p:cNvPr>
          <p:cNvGrpSpPr>
            <a:grpSpLocks noChangeAspect="1"/>
          </p:cNvGrpSpPr>
          <p:nvPr/>
        </p:nvGrpSpPr>
        <p:grpSpPr>
          <a:xfrm>
            <a:off x="7451254" y="2473646"/>
            <a:ext cx="4156464" cy="2520000"/>
            <a:chOff x="628650" y="1511300"/>
            <a:chExt cx="3435350" cy="2082800"/>
          </a:xfrm>
        </p:grpSpPr>
        <p:sp>
          <p:nvSpPr>
            <p:cNvPr id="7" name="Rounded Rectangle 52">
              <a:extLst>
                <a:ext uri="{FF2B5EF4-FFF2-40B4-BE49-F238E27FC236}">
                  <a16:creationId xmlns:a16="http://schemas.microsoft.com/office/drawing/2014/main" id="{009BA4E6-4036-4ED1-A2A7-DB84D3265EFA}"/>
                </a:ext>
              </a:extLst>
            </p:cNvPr>
            <p:cNvSpPr/>
            <p:nvPr/>
          </p:nvSpPr>
          <p:spPr>
            <a:xfrm>
              <a:off x="628650" y="1511300"/>
              <a:ext cx="3435350" cy="2082800"/>
            </a:xfrm>
            <a:prstGeom prst="roundRect">
              <a:avLst/>
            </a:prstGeom>
            <a:solidFill>
              <a:srgbClr val="52AF70"/>
            </a:solidFill>
            <a:ln>
              <a:solidFill>
                <a:schemeClr val="tx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ounded Rectangle 53">
              <a:extLst>
                <a:ext uri="{FF2B5EF4-FFF2-40B4-BE49-F238E27FC236}">
                  <a16:creationId xmlns:a16="http://schemas.microsoft.com/office/drawing/2014/main" id="{BD9CD87C-C553-44AF-9503-41C700C2577F}"/>
                </a:ext>
              </a:extLst>
            </p:cNvPr>
            <p:cNvSpPr/>
            <p:nvPr/>
          </p:nvSpPr>
          <p:spPr>
            <a:xfrm>
              <a:off x="1460500" y="1955800"/>
              <a:ext cx="1384300" cy="1206500"/>
            </a:xfrm>
            <a:prstGeom prst="roundRect">
              <a:avLst/>
            </a:prstGeom>
            <a:solidFill>
              <a:srgbClr val="F08F3A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63A4AA8-F17F-448A-93F4-19B396372226}"/>
                </a:ext>
              </a:extLst>
            </p:cNvPr>
            <p:cNvSpPr txBox="1"/>
            <p:nvPr/>
          </p:nvSpPr>
          <p:spPr>
            <a:xfrm>
              <a:off x="3365500" y="1593334"/>
              <a:ext cx="698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Helvetica"/>
                  <a:cs typeface="Helvetica"/>
                </a:rPr>
                <a:t>MM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F8D18D3-D185-4C03-B24B-D2AEE167C4B3}"/>
                </a:ext>
              </a:extLst>
            </p:cNvPr>
            <p:cNvSpPr txBox="1"/>
            <p:nvPr/>
          </p:nvSpPr>
          <p:spPr>
            <a:xfrm>
              <a:off x="2186106" y="2084305"/>
              <a:ext cx="698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FFFFFF"/>
                  </a:solidFill>
                  <a:latin typeface="Helvetica"/>
                  <a:cs typeface="Helvetica"/>
                </a:rPr>
                <a:t>QM</a:t>
              </a:r>
            </a:p>
          </p:txBody>
        </p:sp>
        <p:grpSp>
          <p:nvGrpSpPr>
            <p:cNvPr id="11" name="Group 56">
              <a:extLst>
                <a:ext uri="{FF2B5EF4-FFF2-40B4-BE49-F238E27FC236}">
                  <a16:creationId xmlns:a16="http://schemas.microsoft.com/office/drawing/2014/main" id="{BF6DC243-154D-474B-A42A-9D364645C82F}"/>
                </a:ext>
              </a:extLst>
            </p:cNvPr>
            <p:cNvGrpSpPr/>
            <p:nvPr/>
          </p:nvGrpSpPr>
          <p:grpSpPr>
            <a:xfrm>
              <a:off x="1038225" y="2116355"/>
              <a:ext cx="1063626" cy="499545"/>
              <a:chOff x="4946649" y="2730800"/>
              <a:chExt cx="1063626" cy="499545"/>
            </a:xfrm>
          </p:grpSpPr>
          <p:sp>
            <p:nvSpPr>
              <p:cNvPr id="120" name="Hexagon 165">
                <a:extLst>
                  <a:ext uri="{FF2B5EF4-FFF2-40B4-BE49-F238E27FC236}">
                    <a16:creationId xmlns:a16="http://schemas.microsoft.com/office/drawing/2014/main" id="{D7674E58-E2AB-4938-9845-208212F965A2}"/>
                  </a:ext>
                </a:extLst>
              </p:cNvPr>
              <p:cNvSpPr/>
              <p:nvPr/>
            </p:nvSpPr>
            <p:spPr>
              <a:xfrm>
                <a:off x="5613400" y="2768600"/>
                <a:ext cx="368300" cy="343932"/>
              </a:xfrm>
              <a:prstGeom prst="hexagon">
                <a:avLst/>
              </a:prstGeom>
              <a:noFill/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Oval 166">
                <a:extLst>
                  <a:ext uri="{FF2B5EF4-FFF2-40B4-BE49-F238E27FC236}">
                    <a16:creationId xmlns:a16="http://schemas.microsoft.com/office/drawing/2014/main" id="{27ED4698-1FBF-4FBD-A563-FCD87B7AFF4A}"/>
                  </a:ext>
                </a:extLst>
              </p:cNvPr>
              <p:cNvSpPr/>
              <p:nvPr/>
            </p:nvSpPr>
            <p:spPr>
              <a:xfrm>
                <a:off x="5667375" y="2730800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22" name="Straight Connector 167">
                <a:extLst>
                  <a:ext uri="{FF2B5EF4-FFF2-40B4-BE49-F238E27FC236}">
                    <a16:creationId xmlns:a16="http://schemas.microsoft.com/office/drawing/2014/main" id="{61C3C7DD-9F7E-4F29-83A1-90E4586B267E}"/>
                  </a:ext>
                </a:extLst>
              </p:cNvPr>
              <p:cNvCxnSpPr/>
              <p:nvPr/>
            </p:nvCxnSpPr>
            <p:spPr>
              <a:xfrm flipH="1">
                <a:off x="5432425" y="2940763"/>
                <a:ext cx="180975" cy="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68">
                <a:extLst>
                  <a:ext uri="{FF2B5EF4-FFF2-40B4-BE49-F238E27FC236}">
                    <a16:creationId xmlns:a16="http://schemas.microsoft.com/office/drawing/2014/main" id="{BDBB2E6A-167B-4DF1-B5D7-3ECD0EC07DCA}"/>
                  </a:ext>
                </a:extLst>
              </p:cNvPr>
              <p:cNvCxnSpPr/>
              <p:nvPr/>
            </p:nvCxnSpPr>
            <p:spPr>
              <a:xfrm flipH="1">
                <a:off x="5299075" y="2941476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69">
                <a:extLst>
                  <a:ext uri="{FF2B5EF4-FFF2-40B4-BE49-F238E27FC236}">
                    <a16:creationId xmlns:a16="http://schemas.microsoft.com/office/drawing/2014/main" id="{8A81F34F-34DC-4C86-A857-19430CB7CB9B}"/>
                  </a:ext>
                </a:extLst>
              </p:cNvPr>
              <p:cNvCxnSpPr/>
              <p:nvPr/>
            </p:nvCxnSpPr>
            <p:spPr>
              <a:xfrm flipH="1">
                <a:off x="4984749" y="3065939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70">
                <a:extLst>
                  <a:ext uri="{FF2B5EF4-FFF2-40B4-BE49-F238E27FC236}">
                    <a16:creationId xmlns:a16="http://schemas.microsoft.com/office/drawing/2014/main" id="{BC9218B0-6B80-487D-AE4A-5813E60C2979}"/>
                  </a:ext>
                </a:extLst>
              </p:cNvPr>
              <p:cNvCxnSpPr/>
              <p:nvPr/>
            </p:nvCxnSpPr>
            <p:spPr>
              <a:xfrm flipH="1">
                <a:off x="5118100" y="3065939"/>
                <a:ext cx="180975" cy="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6" name="Oval 171">
                <a:extLst>
                  <a:ext uri="{FF2B5EF4-FFF2-40B4-BE49-F238E27FC236}">
                    <a16:creationId xmlns:a16="http://schemas.microsoft.com/office/drawing/2014/main" id="{CFB74094-C4C0-4235-9D49-AA56301EC55C}"/>
                  </a:ext>
                </a:extLst>
              </p:cNvPr>
              <p:cNvSpPr/>
              <p:nvPr/>
            </p:nvSpPr>
            <p:spPr>
              <a:xfrm>
                <a:off x="5857875" y="2730800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Oval 172">
                <a:extLst>
                  <a:ext uri="{FF2B5EF4-FFF2-40B4-BE49-F238E27FC236}">
                    <a16:creationId xmlns:a16="http://schemas.microsoft.com/office/drawing/2014/main" id="{F54723DA-A058-4C0D-BE62-5DC1E038B74F}"/>
                  </a:ext>
                </a:extLst>
              </p:cNvPr>
              <p:cNvSpPr/>
              <p:nvPr/>
            </p:nvSpPr>
            <p:spPr>
              <a:xfrm>
                <a:off x="5575300" y="2903676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Oval 173">
                <a:extLst>
                  <a:ext uri="{FF2B5EF4-FFF2-40B4-BE49-F238E27FC236}">
                    <a16:creationId xmlns:a16="http://schemas.microsoft.com/office/drawing/2014/main" id="{DD5F0D40-85EE-419C-A529-9C1F52E908FA}"/>
                  </a:ext>
                </a:extLst>
              </p:cNvPr>
              <p:cNvSpPr/>
              <p:nvPr/>
            </p:nvSpPr>
            <p:spPr>
              <a:xfrm>
                <a:off x="5934075" y="2903676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Oval 174">
                <a:extLst>
                  <a:ext uri="{FF2B5EF4-FFF2-40B4-BE49-F238E27FC236}">
                    <a16:creationId xmlns:a16="http://schemas.microsoft.com/office/drawing/2014/main" id="{8CEAEF3A-FDDC-4AD4-9E88-0C953BA6D49B}"/>
                  </a:ext>
                </a:extLst>
              </p:cNvPr>
              <p:cNvSpPr/>
              <p:nvPr/>
            </p:nvSpPr>
            <p:spPr>
              <a:xfrm>
                <a:off x="5667375" y="3074732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Oval 175">
                <a:extLst>
                  <a:ext uri="{FF2B5EF4-FFF2-40B4-BE49-F238E27FC236}">
                    <a16:creationId xmlns:a16="http://schemas.microsoft.com/office/drawing/2014/main" id="{29FEAACB-1130-4AC7-9CFF-B654DD7718F5}"/>
                  </a:ext>
                </a:extLst>
              </p:cNvPr>
              <p:cNvSpPr/>
              <p:nvPr/>
            </p:nvSpPr>
            <p:spPr>
              <a:xfrm>
                <a:off x="5857875" y="3074732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Oval 176">
                <a:extLst>
                  <a:ext uri="{FF2B5EF4-FFF2-40B4-BE49-F238E27FC236}">
                    <a16:creationId xmlns:a16="http://schemas.microsoft.com/office/drawing/2014/main" id="{830E2E2C-F2DC-46A5-B562-EA4FB1FC28EE}"/>
                  </a:ext>
                </a:extLst>
              </p:cNvPr>
              <p:cNvSpPr/>
              <p:nvPr/>
            </p:nvSpPr>
            <p:spPr>
              <a:xfrm>
                <a:off x="5394326" y="2903676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Oval 177">
                <a:extLst>
                  <a:ext uri="{FF2B5EF4-FFF2-40B4-BE49-F238E27FC236}">
                    <a16:creationId xmlns:a16="http://schemas.microsoft.com/office/drawing/2014/main" id="{4CFC4A59-B2A8-4CBC-B41F-50AFCDEDF11E}"/>
                  </a:ext>
                </a:extLst>
              </p:cNvPr>
              <p:cNvSpPr/>
              <p:nvPr/>
            </p:nvSpPr>
            <p:spPr>
              <a:xfrm>
                <a:off x="5260975" y="302813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Oval 178">
                <a:extLst>
                  <a:ext uri="{FF2B5EF4-FFF2-40B4-BE49-F238E27FC236}">
                    <a16:creationId xmlns:a16="http://schemas.microsoft.com/office/drawing/2014/main" id="{AD25350A-5354-4C4E-9133-0133C06E7FAA}"/>
                  </a:ext>
                </a:extLst>
              </p:cNvPr>
              <p:cNvSpPr/>
              <p:nvPr/>
            </p:nvSpPr>
            <p:spPr>
              <a:xfrm>
                <a:off x="5080000" y="302813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Oval 179">
                <a:extLst>
                  <a:ext uri="{FF2B5EF4-FFF2-40B4-BE49-F238E27FC236}">
                    <a16:creationId xmlns:a16="http://schemas.microsoft.com/office/drawing/2014/main" id="{C6DEBCA4-E28F-4AB3-BB1F-906638790B62}"/>
                  </a:ext>
                </a:extLst>
              </p:cNvPr>
              <p:cNvSpPr/>
              <p:nvPr/>
            </p:nvSpPr>
            <p:spPr>
              <a:xfrm>
                <a:off x="4946649" y="3154745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" name="Group 57">
              <a:extLst>
                <a:ext uri="{FF2B5EF4-FFF2-40B4-BE49-F238E27FC236}">
                  <a16:creationId xmlns:a16="http://schemas.microsoft.com/office/drawing/2014/main" id="{3B5708B8-9095-4D17-9CA7-0C84ABB02F8E}"/>
                </a:ext>
              </a:extLst>
            </p:cNvPr>
            <p:cNvGrpSpPr/>
            <p:nvPr/>
          </p:nvGrpSpPr>
          <p:grpSpPr>
            <a:xfrm rot="5400000">
              <a:off x="532968" y="2730812"/>
              <a:ext cx="841376" cy="451526"/>
              <a:chOff x="4946649" y="3515419"/>
              <a:chExt cx="841376" cy="451526"/>
            </a:xfrm>
          </p:grpSpPr>
          <p:sp>
            <p:nvSpPr>
              <p:cNvPr id="107" name="Oval 152">
                <a:extLst>
                  <a:ext uri="{FF2B5EF4-FFF2-40B4-BE49-F238E27FC236}">
                    <a16:creationId xmlns:a16="http://schemas.microsoft.com/office/drawing/2014/main" id="{75240C95-FD16-4EAB-8FF9-3011BF394C7D}"/>
                  </a:ext>
                </a:extLst>
              </p:cNvPr>
              <p:cNvSpPr/>
              <p:nvPr/>
            </p:nvSpPr>
            <p:spPr>
              <a:xfrm>
                <a:off x="5711825" y="351541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8" name="Straight Connector 153">
                <a:extLst>
                  <a:ext uri="{FF2B5EF4-FFF2-40B4-BE49-F238E27FC236}">
                    <a16:creationId xmlns:a16="http://schemas.microsoft.com/office/drawing/2014/main" id="{CC1223CF-85F6-4CE7-A1A7-5DAF31C2429E}"/>
                  </a:ext>
                </a:extLst>
              </p:cNvPr>
              <p:cNvCxnSpPr/>
              <p:nvPr/>
            </p:nvCxnSpPr>
            <p:spPr>
              <a:xfrm flipH="1">
                <a:off x="5432425" y="3677363"/>
                <a:ext cx="180975" cy="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54">
                <a:extLst>
                  <a:ext uri="{FF2B5EF4-FFF2-40B4-BE49-F238E27FC236}">
                    <a16:creationId xmlns:a16="http://schemas.microsoft.com/office/drawing/2014/main" id="{47D3829D-6789-4E22-A88B-F762746885AF}"/>
                  </a:ext>
                </a:extLst>
              </p:cNvPr>
              <p:cNvCxnSpPr/>
              <p:nvPr/>
            </p:nvCxnSpPr>
            <p:spPr>
              <a:xfrm flipH="1">
                <a:off x="5299075" y="3678076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55">
                <a:extLst>
                  <a:ext uri="{FF2B5EF4-FFF2-40B4-BE49-F238E27FC236}">
                    <a16:creationId xmlns:a16="http://schemas.microsoft.com/office/drawing/2014/main" id="{0245369A-18AC-493C-BC2F-DB5027EC9147}"/>
                  </a:ext>
                </a:extLst>
              </p:cNvPr>
              <p:cNvCxnSpPr/>
              <p:nvPr/>
            </p:nvCxnSpPr>
            <p:spPr>
              <a:xfrm flipH="1">
                <a:off x="4984749" y="3802539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56">
                <a:extLst>
                  <a:ext uri="{FF2B5EF4-FFF2-40B4-BE49-F238E27FC236}">
                    <a16:creationId xmlns:a16="http://schemas.microsoft.com/office/drawing/2014/main" id="{573B854D-4602-45FE-82A7-9247D452C936}"/>
                  </a:ext>
                </a:extLst>
              </p:cNvPr>
              <p:cNvCxnSpPr/>
              <p:nvPr/>
            </p:nvCxnSpPr>
            <p:spPr>
              <a:xfrm flipH="1">
                <a:off x="5118100" y="3802539"/>
                <a:ext cx="180975" cy="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2" name="Oval 157">
                <a:extLst>
                  <a:ext uri="{FF2B5EF4-FFF2-40B4-BE49-F238E27FC236}">
                    <a16:creationId xmlns:a16="http://schemas.microsoft.com/office/drawing/2014/main" id="{4284EC1F-A844-4396-AEAF-CCA63F58D377}"/>
                  </a:ext>
                </a:extLst>
              </p:cNvPr>
              <p:cNvSpPr/>
              <p:nvPr/>
            </p:nvSpPr>
            <p:spPr>
              <a:xfrm>
                <a:off x="5575300" y="3640276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Oval 158">
                <a:extLst>
                  <a:ext uri="{FF2B5EF4-FFF2-40B4-BE49-F238E27FC236}">
                    <a16:creationId xmlns:a16="http://schemas.microsoft.com/office/drawing/2014/main" id="{8D999510-C40B-4504-8686-1787F5D6DAD3}"/>
                  </a:ext>
                </a:extLst>
              </p:cNvPr>
              <p:cNvSpPr/>
              <p:nvPr/>
            </p:nvSpPr>
            <p:spPr>
              <a:xfrm>
                <a:off x="5711825" y="376473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Oval 159">
                <a:extLst>
                  <a:ext uri="{FF2B5EF4-FFF2-40B4-BE49-F238E27FC236}">
                    <a16:creationId xmlns:a16="http://schemas.microsoft.com/office/drawing/2014/main" id="{F47A82EB-39AE-418F-99AD-80E46407559C}"/>
                  </a:ext>
                </a:extLst>
              </p:cNvPr>
              <p:cNvSpPr/>
              <p:nvPr/>
            </p:nvSpPr>
            <p:spPr>
              <a:xfrm>
                <a:off x="5394326" y="3640276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Oval 160">
                <a:extLst>
                  <a:ext uri="{FF2B5EF4-FFF2-40B4-BE49-F238E27FC236}">
                    <a16:creationId xmlns:a16="http://schemas.microsoft.com/office/drawing/2014/main" id="{6C2A3832-C815-4EB0-9D7E-DC0BAC2B4E39}"/>
                  </a:ext>
                </a:extLst>
              </p:cNvPr>
              <p:cNvSpPr/>
              <p:nvPr/>
            </p:nvSpPr>
            <p:spPr>
              <a:xfrm>
                <a:off x="5260975" y="376473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Oval 161">
                <a:extLst>
                  <a:ext uri="{FF2B5EF4-FFF2-40B4-BE49-F238E27FC236}">
                    <a16:creationId xmlns:a16="http://schemas.microsoft.com/office/drawing/2014/main" id="{E994DE25-9363-4FFD-869A-7DF5CF2D4F3F}"/>
                  </a:ext>
                </a:extLst>
              </p:cNvPr>
              <p:cNvSpPr/>
              <p:nvPr/>
            </p:nvSpPr>
            <p:spPr>
              <a:xfrm>
                <a:off x="5080000" y="376473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Oval 162">
                <a:extLst>
                  <a:ext uri="{FF2B5EF4-FFF2-40B4-BE49-F238E27FC236}">
                    <a16:creationId xmlns:a16="http://schemas.microsoft.com/office/drawing/2014/main" id="{D2EAB9F1-F6EB-4DD5-8D59-91B340B729B0}"/>
                  </a:ext>
                </a:extLst>
              </p:cNvPr>
              <p:cNvSpPr/>
              <p:nvPr/>
            </p:nvSpPr>
            <p:spPr>
              <a:xfrm>
                <a:off x="4946649" y="3891345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8" name="Straight Connector 163">
                <a:extLst>
                  <a:ext uri="{FF2B5EF4-FFF2-40B4-BE49-F238E27FC236}">
                    <a16:creationId xmlns:a16="http://schemas.microsoft.com/office/drawing/2014/main" id="{36BF6811-01BF-4321-9914-A76847592F45}"/>
                  </a:ext>
                </a:extLst>
              </p:cNvPr>
              <p:cNvCxnSpPr/>
              <p:nvPr/>
            </p:nvCxnSpPr>
            <p:spPr>
              <a:xfrm flipH="1">
                <a:off x="5616574" y="3553219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64">
                <a:extLst>
                  <a:ext uri="{FF2B5EF4-FFF2-40B4-BE49-F238E27FC236}">
                    <a16:creationId xmlns:a16="http://schemas.microsoft.com/office/drawing/2014/main" id="{647089BD-15FD-47F9-A298-DEE98BA00CE2}"/>
                  </a:ext>
                </a:extLst>
              </p:cNvPr>
              <p:cNvCxnSpPr/>
              <p:nvPr/>
            </p:nvCxnSpPr>
            <p:spPr>
              <a:xfrm flipH="1" flipV="1">
                <a:off x="5616575" y="3675801"/>
                <a:ext cx="133350" cy="13472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" name="Group 58">
              <a:extLst>
                <a:ext uri="{FF2B5EF4-FFF2-40B4-BE49-F238E27FC236}">
                  <a16:creationId xmlns:a16="http://schemas.microsoft.com/office/drawing/2014/main" id="{A5145E32-C52A-451E-B8D8-3ADB46EB1579}"/>
                </a:ext>
              </a:extLst>
            </p:cNvPr>
            <p:cNvGrpSpPr/>
            <p:nvPr/>
          </p:nvGrpSpPr>
          <p:grpSpPr>
            <a:xfrm rot="20303712">
              <a:off x="720726" y="1702629"/>
              <a:ext cx="841376" cy="451526"/>
              <a:chOff x="4946649" y="3515419"/>
              <a:chExt cx="841376" cy="451526"/>
            </a:xfrm>
          </p:grpSpPr>
          <p:sp>
            <p:nvSpPr>
              <p:cNvPr id="94" name="Oval 139">
                <a:extLst>
                  <a:ext uri="{FF2B5EF4-FFF2-40B4-BE49-F238E27FC236}">
                    <a16:creationId xmlns:a16="http://schemas.microsoft.com/office/drawing/2014/main" id="{5ECD9135-964B-4654-8482-FF8CFD79ECF8}"/>
                  </a:ext>
                </a:extLst>
              </p:cNvPr>
              <p:cNvSpPr/>
              <p:nvPr/>
            </p:nvSpPr>
            <p:spPr>
              <a:xfrm>
                <a:off x="5711825" y="351541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95" name="Straight Connector 140">
                <a:extLst>
                  <a:ext uri="{FF2B5EF4-FFF2-40B4-BE49-F238E27FC236}">
                    <a16:creationId xmlns:a16="http://schemas.microsoft.com/office/drawing/2014/main" id="{E0F4FF95-DF5A-435A-994F-7FC08299F979}"/>
                  </a:ext>
                </a:extLst>
              </p:cNvPr>
              <p:cNvCxnSpPr/>
              <p:nvPr/>
            </p:nvCxnSpPr>
            <p:spPr>
              <a:xfrm flipH="1">
                <a:off x="5432425" y="3677363"/>
                <a:ext cx="180975" cy="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141">
                <a:extLst>
                  <a:ext uri="{FF2B5EF4-FFF2-40B4-BE49-F238E27FC236}">
                    <a16:creationId xmlns:a16="http://schemas.microsoft.com/office/drawing/2014/main" id="{942510F2-064E-4AD1-B895-F9E9D4E85A08}"/>
                  </a:ext>
                </a:extLst>
              </p:cNvPr>
              <p:cNvCxnSpPr/>
              <p:nvPr/>
            </p:nvCxnSpPr>
            <p:spPr>
              <a:xfrm flipH="1">
                <a:off x="5299075" y="3678076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142">
                <a:extLst>
                  <a:ext uri="{FF2B5EF4-FFF2-40B4-BE49-F238E27FC236}">
                    <a16:creationId xmlns:a16="http://schemas.microsoft.com/office/drawing/2014/main" id="{B9F6C997-0ABC-4B85-9C9C-C129F0A78B88}"/>
                  </a:ext>
                </a:extLst>
              </p:cNvPr>
              <p:cNvCxnSpPr/>
              <p:nvPr/>
            </p:nvCxnSpPr>
            <p:spPr>
              <a:xfrm flipH="1">
                <a:off x="4984749" y="3802539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143">
                <a:extLst>
                  <a:ext uri="{FF2B5EF4-FFF2-40B4-BE49-F238E27FC236}">
                    <a16:creationId xmlns:a16="http://schemas.microsoft.com/office/drawing/2014/main" id="{FD482A8B-B587-462F-9CCB-B999362372B9}"/>
                  </a:ext>
                </a:extLst>
              </p:cNvPr>
              <p:cNvCxnSpPr/>
              <p:nvPr/>
            </p:nvCxnSpPr>
            <p:spPr>
              <a:xfrm flipH="1">
                <a:off x="5118100" y="3802539"/>
                <a:ext cx="180975" cy="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9" name="Oval 144">
                <a:extLst>
                  <a:ext uri="{FF2B5EF4-FFF2-40B4-BE49-F238E27FC236}">
                    <a16:creationId xmlns:a16="http://schemas.microsoft.com/office/drawing/2014/main" id="{16CB5264-A4EB-40B6-A74E-9BFAF08964B5}"/>
                  </a:ext>
                </a:extLst>
              </p:cNvPr>
              <p:cNvSpPr/>
              <p:nvPr/>
            </p:nvSpPr>
            <p:spPr>
              <a:xfrm>
                <a:off x="5575300" y="3640276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Oval 145">
                <a:extLst>
                  <a:ext uri="{FF2B5EF4-FFF2-40B4-BE49-F238E27FC236}">
                    <a16:creationId xmlns:a16="http://schemas.microsoft.com/office/drawing/2014/main" id="{8B7FF65D-70C0-410F-9ECA-50081D0C2507}"/>
                  </a:ext>
                </a:extLst>
              </p:cNvPr>
              <p:cNvSpPr/>
              <p:nvPr/>
            </p:nvSpPr>
            <p:spPr>
              <a:xfrm>
                <a:off x="5711825" y="376473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Oval 146">
                <a:extLst>
                  <a:ext uri="{FF2B5EF4-FFF2-40B4-BE49-F238E27FC236}">
                    <a16:creationId xmlns:a16="http://schemas.microsoft.com/office/drawing/2014/main" id="{8A2A8571-4C9F-414F-A669-1ECDC9B426B0}"/>
                  </a:ext>
                </a:extLst>
              </p:cNvPr>
              <p:cNvSpPr/>
              <p:nvPr/>
            </p:nvSpPr>
            <p:spPr>
              <a:xfrm>
                <a:off x="5394326" y="3640276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Oval 147">
                <a:extLst>
                  <a:ext uri="{FF2B5EF4-FFF2-40B4-BE49-F238E27FC236}">
                    <a16:creationId xmlns:a16="http://schemas.microsoft.com/office/drawing/2014/main" id="{B4A3D08A-B5D8-45F4-ABC1-5D7D41F5257F}"/>
                  </a:ext>
                </a:extLst>
              </p:cNvPr>
              <p:cNvSpPr/>
              <p:nvPr/>
            </p:nvSpPr>
            <p:spPr>
              <a:xfrm>
                <a:off x="5260975" y="376473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Oval 148">
                <a:extLst>
                  <a:ext uri="{FF2B5EF4-FFF2-40B4-BE49-F238E27FC236}">
                    <a16:creationId xmlns:a16="http://schemas.microsoft.com/office/drawing/2014/main" id="{07EDEBAE-63C9-4CA0-AF6D-80A3E79D4334}"/>
                  </a:ext>
                </a:extLst>
              </p:cNvPr>
              <p:cNvSpPr/>
              <p:nvPr/>
            </p:nvSpPr>
            <p:spPr>
              <a:xfrm>
                <a:off x="5080000" y="376473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Oval 149">
                <a:extLst>
                  <a:ext uri="{FF2B5EF4-FFF2-40B4-BE49-F238E27FC236}">
                    <a16:creationId xmlns:a16="http://schemas.microsoft.com/office/drawing/2014/main" id="{7FA1483E-7131-49CE-B218-C7139460DE53}"/>
                  </a:ext>
                </a:extLst>
              </p:cNvPr>
              <p:cNvSpPr/>
              <p:nvPr/>
            </p:nvSpPr>
            <p:spPr>
              <a:xfrm>
                <a:off x="4946649" y="3891345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5" name="Straight Connector 150">
                <a:extLst>
                  <a:ext uri="{FF2B5EF4-FFF2-40B4-BE49-F238E27FC236}">
                    <a16:creationId xmlns:a16="http://schemas.microsoft.com/office/drawing/2014/main" id="{5D69D2ED-AF28-48CD-906B-00A88EC3EF8D}"/>
                  </a:ext>
                </a:extLst>
              </p:cNvPr>
              <p:cNvCxnSpPr/>
              <p:nvPr/>
            </p:nvCxnSpPr>
            <p:spPr>
              <a:xfrm flipH="1">
                <a:off x="5616574" y="3553219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Connector 151">
                <a:extLst>
                  <a:ext uri="{FF2B5EF4-FFF2-40B4-BE49-F238E27FC236}">
                    <a16:creationId xmlns:a16="http://schemas.microsoft.com/office/drawing/2014/main" id="{1B5AF986-B933-415F-B909-44DEB809FAED}"/>
                  </a:ext>
                </a:extLst>
              </p:cNvPr>
              <p:cNvCxnSpPr/>
              <p:nvPr/>
            </p:nvCxnSpPr>
            <p:spPr>
              <a:xfrm flipH="1" flipV="1">
                <a:off x="5616575" y="3675801"/>
                <a:ext cx="133350" cy="13472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Group 59">
              <a:extLst>
                <a:ext uri="{FF2B5EF4-FFF2-40B4-BE49-F238E27FC236}">
                  <a16:creationId xmlns:a16="http://schemas.microsoft.com/office/drawing/2014/main" id="{31BFBD4F-F9D4-4C86-816F-490596993CC9}"/>
                </a:ext>
              </a:extLst>
            </p:cNvPr>
            <p:cNvGrpSpPr/>
            <p:nvPr/>
          </p:nvGrpSpPr>
          <p:grpSpPr>
            <a:xfrm>
              <a:off x="1917765" y="1561493"/>
              <a:ext cx="228535" cy="330481"/>
              <a:chOff x="4493120" y="4093618"/>
              <a:chExt cx="228535" cy="330481"/>
            </a:xfrm>
          </p:grpSpPr>
          <p:sp>
            <p:nvSpPr>
              <p:cNvPr id="89" name="Oval 134">
                <a:extLst>
                  <a:ext uri="{FF2B5EF4-FFF2-40B4-BE49-F238E27FC236}">
                    <a16:creationId xmlns:a16="http://schemas.microsoft.com/office/drawing/2014/main" id="{27394AE5-9013-4719-B0EB-15D684DA3533}"/>
                  </a:ext>
                </a:extLst>
              </p:cNvPr>
              <p:cNvSpPr/>
              <p:nvPr/>
            </p:nvSpPr>
            <p:spPr>
              <a:xfrm rot="11272197">
                <a:off x="4493120" y="434849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Oval 135">
                <a:extLst>
                  <a:ext uri="{FF2B5EF4-FFF2-40B4-BE49-F238E27FC236}">
                    <a16:creationId xmlns:a16="http://schemas.microsoft.com/office/drawing/2014/main" id="{18E1E142-B251-431C-9496-E8B7F72B5D5A}"/>
                  </a:ext>
                </a:extLst>
              </p:cNvPr>
              <p:cNvSpPr/>
              <p:nvPr/>
            </p:nvSpPr>
            <p:spPr>
              <a:xfrm rot="11272197">
                <a:off x="4645455" y="4243511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Oval 136">
                <a:extLst>
                  <a:ext uri="{FF2B5EF4-FFF2-40B4-BE49-F238E27FC236}">
                    <a16:creationId xmlns:a16="http://schemas.microsoft.com/office/drawing/2014/main" id="{ABDBDF97-09DA-49D1-8CEA-485F625B060D}"/>
                  </a:ext>
                </a:extLst>
              </p:cNvPr>
              <p:cNvSpPr/>
              <p:nvPr/>
            </p:nvSpPr>
            <p:spPr>
              <a:xfrm rot="11272197">
                <a:off x="4533355" y="4093618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92" name="Straight Connector 137">
                <a:extLst>
                  <a:ext uri="{FF2B5EF4-FFF2-40B4-BE49-F238E27FC236}">
                    <a16:creationId xmlns:a16="http://schemas.microsoft.com/office/drawing/2014/main" id="{4EB6EA57-F6E4-4ACA-AE60-494CF9909AB8}"/>
                  </a:ext>
                </a:extLst>
              </p:cNvPr>
              <p:cNvCxnSpPr/>
              <p:nvPr/>
            </p:nvCxnSpPr>
            <p:spPr>
              <a:xfrm rot="11272197" flipH="1">
                <a:off x="4539259" y="4269419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138">
                <a:extLst>
                  <a:ext uri="{FF2B5EF4-FFF2-40B4-BE49-F238E27FC236}">
                    <a16:creationId xmlns:a16="http://schemas.microsoft.com/office/drawing/2014/main" id="{3E667714-0CC8-430C-9FC9-6AC4EE7CB4B0}"/>
                  </a:ext>
                </a:extLst>
              </p:cNvPr>
              <p:cNvCxnSpPr/>
              <p:nvPr/>
            </p:nvCxnSpPr>
            <p:spPr>
              <a:xfrm rot="11272197" flipH="1" flipV="1">
                <a:off x="4556599" y="4139915"/>
                <a:ext cx="133350" cy="13472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Group 60">
              <a:extLst>
                <a:ext uri="{FF2B5EF4-FFF2-40B4-BE49-F238E27FC236}">
                  <a16:creationId xmlns:a16="http://schemas.microsoft.com/office/drawing/2014/main" id="{610A15CE-2E91-4070-BE0F-F31502261A48}"/>
                </a:ext>
              </a:extLst>
            </p:cNvPr>
            <p:cNvGrpSpPr/>
            <p:nvPr/>
          </p:nvGrpSpPr>
          <p:grpSpPr>
            <a:xfrm rot="6415490">
              <a:off x="3120032" y="1988914"/>
              <a:ext cx="228535" cy="330481"/>
              <a:chOff x="4493120" y="4093618"/>
              <a:chExt cx="228535" cy="330481"/>
            </a:xfrm>
          </p:grpSpPr>
          <p:sp>
            <p:nvSpPr>
              <p:cNvPr id="84" name="Oval 129">
                <a:extLst>
                  <a:ext uri="{FF2B5EF4-FFF2-40B4-BE49-F238E27FC236}">
                    <a16:creationId xmlns:a16="http://schemas.microsoft.com/office/drawing/2014/main" id="{E9379227-0598-49F8-A118-23FEEF434DEC}"/>
                  </a:ext>
                </a:extLst>
              </p:cNvPr>
              <p:cNvSpPr/>
              <p:nvPr/>
            </p:nvSpPr>
            <p:spPr>
              <a:xfrm rot="11272197">
                <a:off x="4493120" y="434849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Oval 130">
                <a:extLst>
                  <a:ext uri="{FF2B5EF4-FFF2-40B4-BE49-F238E27FC236}">
                    <a16:creationId xmlns:a16="http://schemas.microsoft.com/office/drawing/2014/main" id="{E60C6B85-0D42-4936-85F7-CC43B1AF2124}"/>
                  </a:ext>
                </a:extLst>
              </p:cNvPr>
              <p:cNvSpPr/>
              <p:nvPr/>
            </p:nvSpPr>
            <p:spPr>
              <a:xfrm rot="11272197">
                <a:off x="4645455" y="4243511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Oval 131">
                <a:extLst>
                  <a:ext uri="{FF2B5EF4-FFF2-40B4-BE49-F238E27FC236}">
                    <a16:creationId xmlns:a16="http://schemas.microsoft.com/office/drawing/2014/main" id="{E65FA258-67CF-4CC6-AFE7-0DAF754CB9CF}"/>
                  </a:ext>
                </a:extLst>
              </p:cNvPr>
              <p:cNvSpPr/>
              <p:nvPr/>
            </p:nvSpPr>
            <p:spPr>
              <a:xfrm rot="11272197">
                <a:off x="4533355" y="4093618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7" name="Straight Connector 132">
                <a:extLst>
                  <a:ext uri="{FF2B5EF4-FFF2-40B4-BE49-F238E27FC236}">
                    <a16:creationId xmlns:a16="http://schemas.microsoft.com/office/drawing/2014/main" id="{C6ACD71B-CA81-4682-8A97-06826BF1E551}"/>
                  </a:ext>
                </a:extLst>
              </p:cNvPr>
              <p:cNvCxnSpPr/>
              <p:nvPr/>
            </p:nvCxnSpPr>
            <p:spPr>
              <a:xfrm rot="11272197" flipH="1">
                <a:off x="4539259" y="4269419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133">
                <a:extLst>
                  <a:ext uri="{FF2B5EF4-FFF2-40B4-BE49-F238E27FC236}">
                    <a16:creationId xmlns:a16="http://schemas.microsoft.com/office/drawing/2014/main" id="{CEA002FE-7005-4472-82AA-2177DF1F6EEB}"/>
                  </a:ext>
                </a:extLst>
              </p:cNvPr>
              <p:cNvCxnSpPr/>
              <p:nvPr/>
            </p:nvCxnSpPr>
            <p:spPr>
              <a:xfrm rot="11272197" flipH="1" flipV="1">
                <a:off x="4556599" y="4139915"/>
                <a:ext cx="133350" cy="13472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" name="Group 61">
              <a:extLst>
                <a:ext uri="{FF2B5EF4-FFF2-40B4-BE49-F238E27FC236}">
                  <a16:creationId xmlns:a16="http://schemas.microsoft.com/office/drawing/2014/main" id="{A5CDC387-81DC-4A1F-9AA4-80D6B171E1F6}"/>
                </a:ext>
              </a:extLst>
            </p:cNvPr>
            <p:cNvGrpSpPr/>
            <p:nvPr/>
          </p:nvGrpSpPr>
          <p:grpSpPr>
            <a:xfrm rot="15974830">
              <a:off x="2975395" y="2347497"/>
              <a:ext cx="228535" cy="330481"/>
              <a:chOff x="4493120" y="4093618"/>
              <a:chExt cx="228535" cy="330481"/>
            </a:xfrm>
          </p:grpSpPr>
          <p:sp>
            <p:nvSpPr>
              <p:cNvPr id="79" name="Oval 124">
                <a:extLst>
                  <a:ext uri="{FF2B5EF4-FFF2-40B4-BE49-F238E27FC236}">
                    <a16:creationId xmlns:a16="http://schemas.microsoft.com/office/drawing/2014/main" id="{87C5BEE9-7A98-44FB-9D1B-2CD60D86CD86}"/>
                  </a:ext>
                </a:extLst>
              </p:cNvPr>
              <p:cNvSpPr/>
              <p:nvPr/>
            </p:nvSpPr>
            <p:spPr>
              <a:xfrm rot="11272197">
                <a:off x="4493120" y="434849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Oval 125">
                <a:extLst>
                  <a:ext uri="{FF2B5EF4-FFF2-40B4-BE49-F238E27FC236}">
                    <a16:creationId xmlns:a16="http://schemas.microsoft.com/office/drawing/2014/main" id="{D5739E8D-2AEE-41EF-AA59-2D3C77A335AA}"/>
                  </a:ext>
                </a:extLst>
              </p:cNvPr>
              <p:cNvSpPr/>
              <p:nvPr/>
            </p:nvSpPr>
            <p:spPr>
              <a:xfrm rot="11272197">
                <a:off x="4645455" y="4243511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Oval 126">
                <a:extLst>
                  <a:ext uri="{FF2B5EF4-FFF2-40B4-BE49-F238E27FC236}">
                    <a16:creationId xmlns:a16="http://schemas.microsoft.com/office/drawing/2014/main" id="{9BE30B28-2540-4E7E-83AB-4C490EBCDF2F}"/>
                  </a:ext>
                </a:extLst>
              </p:cNvPr>
              <p:cNvSpPr/>
              <p:nvPr/>
            </p:nvSpPr>
            <p:spPr>
              <a:xfrm rot="11272197">
                <a:off x="4533355" y="4093618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2" name="Straight Connector 127">
                <a:extLst>
                  <a:ext uri="{FF2B5EF4-FFF2-40B4-BE49-F238E27FC236}">
                    <a16:creationId xmlns:a16="http://schemas.microsoft.com/office/drawing/2014/main" id="{326D4E05-A6BF-4A54-B812-7608F1AD4ED4}"/>
                  </a:ext>
                </a:extLst>
              </p:cNvPr>
              <p:cNvCxnSpPr/>
              <p:nvPr/>
            </p:nvCxnSpPr>
            <p:spPr>
              <a:xfrm rot="11272197" flipH="1">
                <a:off x="4539259" y="4269419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128">
                <a:extLst>
                  <a:ext uri="{FF2B5EF4-FFF2-40B4-BE49-F238E27FC236}">
                    <a16:creationId xmlns:a16="http://schemas.microsoft.com/office/drawing/2014/main" id="{84E64CA9-26F6-4B34-8FC4-841003083F0F}"/>
                  </a:ext>
                </a:extLst>
              </p:cNvPr>
              <p:cNvCxnSpPr/>
              <p:nvPr/>
            </p:nvCxnSpPr>
            <p:spPr>
              <a:xfrm rot="11272197" flipH="1" flipV="1">
                <a:off x="4556599" y="4139915"/>
                <a:ext cx="133350" cy="13472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62">
              <a:extLst>
                <a:ext uri="{FF2B5EF4-FFF2-40B4-BE49-F238E27FC236}">
                  <a16:creationId xmlns:a16="http://schemas.microsoft.com/office/drawing/2014/main" id="{9C09F038-3FE2-4007-BF4D-293E068F6E28}"/>
                </a:ext>
              </a:extLst>
            </p:cNvPr>
            <p:cNvGrpSpPr/>
            <p:nvPr/>
          </p:nvGrpSpPr>
          <p:grpSpPr>
            <a:xfrm rot="17560465">
              <a:off x="2496929" y="1603188"/>
              <a:ext cx="228535" cy="330481"/>
              <a:chOff x="4493120" y="4093618"/>
              <a:chExt cx="228535" cy="330481"/>
            </a:xfrm>
          </p:grpSpPr>
          <p:sp>
            <p:nvSpPr>
              <p:cNvPr id="74" name="Oval 119">
                <a:extLst>
                  <a:ext uri="{FF2B5EF4-FFF2-40B4-BE49-F238E27FC236}">
                    <a16:creationId xmlns:a16="http://schemas.microsoft.com/office/drawing/2014/main" id="{879A6FAB-44C7-4B5C-9885-303E3436F1A4}"/>
                  </a:ext>
                </a:extLst>
              </p:cNvPr>
              <p:cNvSpPr/>
              <p:nvPr/>
            </p:nvSpPr>
            <p:spPr>
              <a:xfrm rot="11272197">
                <a:off x="4493120" y="434849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Oval 120">
                <a:extLst>
                  <a:ext uri="{FF2B5EF4-FFF2-40B4-BE49-F238E27FC236}">
                    <a16:creationId xmlns:a16="http://schemas.microsoft.com/office/drawing/2014/main" id="{7BCE22E8-48BF-4E2A-B59B-DACD9DBD3508}"/>
                  </a:ext>
                </a:extLst>
              </p:cNvPr>
              <p:cNvSpPr/>
              <p:nvPr/>
            </p:nvSpPr>
            <p:spPr>
              <a:xfrm rot="11272197">
                <a:off x="4645455" y="4243511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Oval 121">
                <a:extLst>
                  <a:ext uri="{FF2B5EF4-FFF2-40B4-BE49-F238E27FC236}">
                    <a16:creationId xmlns:a16="http://schemas.microsoft.com/office/drawing/2014/main" id="{4AA08E19-EF31-4C0E-B63D-5870DFEA564A}"/>
                  </a:ext>
                </a:extLst>
              </p:cNvPr>
              <p:cNvSpPr/>
              <p:nvPr/>
            </p:nvSpPr>
            <p:spPr>
              <a:xfrm rot="11272197">
                <a:off x="4533355" y="4093618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7" name="Straight Connector 122">
                <a:extLst>
                  <a:ext uri="{FF2B5EF4-FFF2-40B4-BE49-F238E27FC236}">
                    <a16:creationId xmlns:a16="http://schemas.microsoft.com/office/drawing/2014/main" id="{5380452C-4361-48B9-BDDD-A6A5FE32AE45}"/>
                  </a:ext>
                </a:extLst>
              </p:cNvPr>
              <p:cNvCxnSpPr/>
              <p:nvPr/>
            </p:nvCxnSpPr>
            <p:spPr>
              <a:xfrm rot="11272197" flipH="1">
                <a:off x="4539259" y="4269419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123">
                <a:extLst>
                  <a:ext uri="{FF2B5EF4-FFF2-40B4-BE49-F238E27FC236}">
                    <a16:creationId xmlns:a16="http://schemas.microsoft.com/office/drawing/2014/main" id="{0999FE03-3B06-437A-90DA-C0C833361085}"/>
                  </a:ext>
                </a:extLst>
              </p:cNvPr>
              <p:cNvCxnSpPr/>
              <p:nvPr/>
            </p:nvCxnSpPr>
            <p:spPr>
              <a:xfrm rot="11272197" flipH="1" flipV="1">
                <a:off x="4556599" y="4139915"/>
                <a:ext cx="133350" cy="13472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Group 63">
              <a:extLst>
                <a:ext uri="{FF2B5EF4-FFF2-40B4-BE49-F238E27FC236}">
                  <a16:creationId xmlns:a16="http://schemas.microsoft.com/office/drawing/2014/main" id="{89648467-A6E0-4535-AB35-13D82374D815}"/>
                </a:ext>
              </a:extLst>
            </p:cNvPr>
            <p:cNvGrpSpPr/>
            <p:nvPr/>
          </p:nvGrpSpPr>
          <p:grpSpPr>
            <a:xfrm rot="13589202">
              <a:off x="3224595" y="2684403"/>
              <a:ext cx="228535" cy="330481"/>
              <a:chOff x="4493120" y="4093618"/>
              <a:chExt cx="228535" cy="330481"/>
            </a:xfrm>
          </p:grpSpPr>
          <p:sp>
            <p:nvSpPr>
              <p:cNvPr id="69" name="Oval 114">
                <a:extLst>
                  <a:ext uri="{FF2B5EF4-FFF2-40B4-BE49-F238E27FC236}">
                    <a16:creationId xmlns:a16="http://schemas.microsoft.com/office/drawing/2014/main" id="{62BA3A43-FA90-4C2A-B408-CCDFB97D3251}"/>
                  </a:ext>
                </a:extLst>
              </p:cNvPr>
              <p:cNvSpPr/>
              <p:nvPr/>
            </p:nvSpPr>
            <p:spPr>
              <a:xfrm rot="11272197">
                <a:off x="4493120" y="434849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Oval 115">
                <a:extLst>
                  <a:ext uri="{FF2B5EF4-FFF2-40B4-BE49-F238E27FC236}">
                    <a16:creationId xmlns:a16="http://schemas.microsoft.com/office/drawing/2014/main" id="{3421B287-19AE-43D3-969F-0173947227FC}"/>
                  </a:ext>
                </a:extLst>
              </p:cNvPr>
              <p:cNvSpPr/>
              <p:nvPr/>
            </p:nvSpPr>
            <p:spPr>
              <a:xfrm rot="11272197">
                <a:off x="4645455" y="4243511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Oval 116">
                <a:extLst>
                  <a:ext uri="{FF2B5EF4-FFF2-40B4-BE49-F238E27FC236}">
                    <a16:creationId xmlns:a16="http://schemas.microsoft.com/office/drawing/2014/main" id="{2F3AF9E6-41B5-447D-BD0F-5AFA445EA872}"/>
                  </a:ext>
                </a:extLst>
              </p:cNvPr>
              <p:cNvSpPr/>
              <p:nvPr/>
            </p:nvSpPr>
            <p:spPr>
              <a:xfrm rot="11272197">
                <a:off x="4533355" y="4093618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2" name="Straight Connector 117">
                <a:extLst>
                  <a:ext uri="{FF2B5EF4-FFF2-40B4-BE49-F238E27FC236}">
                    <a16:creationId xmlns:a16="http://schemas.microsoft.com/office/drawing/2014/main" id="{37D12B3A-01CB-4945-B247-35AE6EB61BB8}"/>
                  </a:ext>
                </a:extLst>
              </p:cNvPr>
              <p:cNvCxnSpPr/>
              <p:nvPr/>
            </p:nvCxnSpPr>
            <p:spPr>
              <a:xfrm rot="11272197" flipH="1">
                <a:off x="4539259" y="4269419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118">
                <a:extLst>
                  <a:ext uri="{FF2B5EF4-FFF2-40B4-BE49-F238E27FC236}">
                    <a16:creationId xmlns:a16="http://schemas.microsoft.com/office/drawing/2014/main" id="{967CAE48-4B9C-4B1E-A646-25ED8A687E7D}"/>
                  </a:ext>
                </a:extLst>
              </p:cNvPr>
              <p:cNvCxnSpPr/>
              <p:nvPr/>
            </p:nvCxnSpPr>
            <p:spPr>
              <a:xfrm rot="11272197" flipH="1" flipV="1">
                <a:off x="4556599" y="4139915"/>
                <a:ext cx="133350" cy="13472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up 64">
              <a:extLst>
                <a:ext uri="{FF2B5EF4-FFF2-40B4-BE49-F238E27FC236}">
                  <a16:creationId xmlns:a16="http://schemas.microsoft.com/office/drawing/2014/main" id="{5D70B995-9A5B-4849-8DC3-01F4173B2326}"/>
                </a:ext>
              </a:extLst>
            </p:cNvPr>
            <p:cNvGrpSpPr/>
            <p:nvPr/>
          </p:nvGrpSpPr>
          <p:grpSpPr>
            <a:xfrm rot="17634860">
              <a:off x="3043417" y="3049086"/>
              <a:ext cx="228535" cy="330481"/>
              <a:chOff x="4493120" y="4093618"/>
              <a:chExt cx="228535" cy="330481"/>
            </a:xfrm>
          </p:grpSpPr>
          <p:sp>
            <p:nvSpPr>
              <p:cNvPr id="64" name="Oval 109">
                <a:extLst>
                  <a:ext uri="{FF2B5EF4-FFF2-40B4-BE49-F238E27FC236}">
                    <a16:creationId xmlns:a16="http://schemas.microsoft.com/office/drawing/2014/main" id="{E656D73F-C434-48F3-9832-E4C312C0FA6B}"/>
                  </a:ext>
                </a:extLst>
              </p:cNvPr>
              <p:cNvSpPr/>
              <p:nvPr/>
            </p:nvSpPr>
            <p:spPr>
              <a:xfrm rot="11272197">
                <a:off x="4493120" y="434849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Oval 110">
                <a:extLst>
                  <a:ext uri="{FF2B5EF4-FFF2-40B4-BE49-F238E27FC236}">
                    <a16:creationId xmlns:a16="http://schemas.microsoft.com/office/drawing/2014/main" id="{5EEBA65B-3ECD-48AB-ADF7-118A4AC4DC83}"/>
                  </a:ext>
                </a:extLst>
              </p:cNvPr>
              <p:cNvSpPr/>
              <p:nvPr/>
            </p:nvSpPr>
            <p:spPr>
              <a:xfrm rot="11272197">
                <a:off x="4645455" y="4243511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Oval 111">
                <a:extLst>
                  <a:ext uri="{FF2B5EF4-FFF2-40B4-BE49-F238E27FC236}">
                    <a16:creationId xmlns:a16="http://schemas.microsoft.com/office/drawing/2014/main" id="{FCAAEC85-B0CB-4CF6-A85F-DDDCDBD3CBE2}"/>
                  </a:ext>
                </a:extLst>
              </p:cNvPr>
              <p:cNvSpPr/>
              <p:nvPr/>
            </p:nvSpPr>
            <p:spPr>
              <a:xfrm rot="11272197">
                <a:off x="4533355" y="4093618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7" name="Straight Connector 112">
                <a:extLst>
                  <a:ext uri="{FF2B5EF4-FFF2-40B4-BE49-F238E27FC236}">
                    <a16:creationId xmlns:a16="http://schemas.microsoft.com/office/drawing/2014/main" id="{E323CCA8-F153-47F6-9A21-8A1229DAF6F9}"/>
                  </a:ext>
                </a:extLst>
              </p:cNvPr>
              <p:cNvCxnSpPr/>
              <p:nvPr/>
            </p:nvCxnSpPr>
            <p:spPr>
              <a:xfrm rot="11272197" flipH="1">
                <a:off x="4539259" y="4269419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113">
                <a:extLst>
                  <a:ext uri="{FF2B5EF4-FFF2-40B4-BE49-F238E27FC236}">
                    <a16:creationId xmlns:a16="http://schemas.microsoft.com/office/drawing/2014/main" id="{D4E756BE-58CC-4C47-A669-BF78E7C43C8A}"/>
                  </a:ext>
                </a:extLst>
              </p:cNvPr>
              <p:cNvCxnSpPr/>
              <p:nvPr/>
            </p:nvCxnSpPr>
            <p:spPr>
              <a:xfrm rot="11272197" flipH="1" flipV="1">
                <a:off x="4556599" y="4139915"/>
                <a:ext cx="133350" cy="13472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" name="Group 65">
              <a:extLst>
                <a:ext uri="{FF2B5EF4-FFF2-40B4-BE49-F238E27FC236}">
                  <a16:creationId xmlns:a16="http://schemas.microsoft.com/office/drawing/2014/main" id="{725CE6C8-3456-4D2B-8C1B-2921DFBF7536}"/>
                </a:ext>
              </a:extLst>
            </p:cNvPr>
            <p:cNvGrpSpPr/>
            <p:nvPr/>
          </p:nvGrpSpPr>
          <p:grpSpPr>
            <a:xfrm rot="12917490">
              <a:off x="3458434" y="2222660"/>
              <a:ext cx="228535" cy="330481"/>
              <a:chOff x="4493120" y="4093618"/>
              <a:chExt cx="228535" cy="330481"/>
            </a:xfrm>
          </p:grpSpPr>
          <p:sp>
            <p:nvSpPr>
              <p:cNvPr id="59" name="Oval 104">
                <a:extLst>
                  <a:ext uri="{FF2B5EF4-FFF2-40B4-BE49-F238E27FC236}">
                    <a16:creationId xmlns:a16="http://schemas.microsoft.com/office/drawing/2014/main" id="{0DEC659E-0870-488E-95CE-1CAE1DFE2CA0}"/>
                  </a:ext>
                </a:extLst>
              </p:cNvPr>
              <p:cNvSpPr/>
              <p:nvPr/>
            </p:nvSpPr>
            <p:spPr>
              <a:xfrm rot="11272197">
                <a:off x="4493120" y="434849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Oval 105">
                <a:extLst>
                  <a:ext uri="{FF2B5EF4-FFF2-40B4-BE49-F238E27FC236}">
                    <a16:creationId xmlns:a16="http://schemas.microsoft.com/office/drawing/2014/main" id="{66D30CB4-769A-4F62-BB51-25A5DA4ECD5B}"/>
                  </a:ext>
                </a:extLst>
              </p:cNvPr>
              <p:cNvSpPr/>
              <p:nvPr/>
            </p:nvSpPr>
            <p:spPr>
              <a:xfrm rot="11272197">
                <a:off x="4645455" y="4243511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Oval 106">
                <a:extLst>
                  <a:ext uri="{FF2B5EF4-FFF2-40B4-BE49-F238E27FC236}">
                    <a16:creationId xmlns:a16="http://schemas.microsoft.com/office/drawing/2014/main" id="{FDBBCCD0-FECA-4A33-A09E-348FF81CF2E6}"/>
                  </a:ext>
                </a:extLst>
              </p:cNvPr>
              <p:cNvSpPr/>
              <p:nvPr/>
            </p:nvSpPr>
            <p:spPr>
              <a:xfrm rot="11272197">
                <a:off x="4533355" y="4093618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2" name="Straight Connector 107">
                <a:extLst>
                  <a:ext uri="{FF2B5EF4-FFF2-40B4-BE49-F238E27FC236}">
                    <a16:creationId xmlns:a16="http://schemas.microsoft.com/office/drawing/2014/main" id="{43150B34-3CF7-4C10-81A4-3D14C4877238}"/>
                  </a:ext>
                </a:extLst>
              </p:cNvPr>
              <p:cNvCxnSpPr/>
              <p:nvPr/>
            </p:nvCxnSpPr>
            <p:spPr>
              <a:xfrm rot="11272197" flipH="1">
                <a:off x="4539259" y="4269419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108">
                <a:extLst>
                  <a:ext uri="{FF2B5EF4-FFF2-40B4-BE49-F238E27FC236}">
                    <a16:creationId xmlns:a16="http://schemas.microsoft.com/office/drawing/2014/main" id="{C2DBB61A-F5C0-4680-919A-79FFDEAC4F7C}"/>
                  </a:ext>
                </a:extLst>
              </p:cNvPr>
              <p:cNvCxnSpPr/>
              <p:nvPr/>
            </p:nvCxnSpPr>
            <p:spPr>
              <a:xfrm rot="11272197" flipH="1" flipV="1">
                <a:off x="4556599" y="4139915"/>
                <a:ext cx="133350" cy="13472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1" name="Group 66">
              <a:extLst>
                <a:ext uri="{FF2B5EF4-FFF2-40B4-BE49-F238E27FC236}">
                  <a16:creationId xmlns:a16="http://schemas.microsoft.com/office/drawing/2014/main" id="{DEAED849-FAE8-47B5-9C62-3D8408FC6B18}"/>
                </a:ext>
              </a:extLst>
            </p:cNvPr>
            <p:cNvGrpSpPr/>
            <p:nvPr/>
          </p:nvGrpSpPr>
          <p:grpSpPr>
            <a:xfrm rot="9312053">
              <a:off x="3640824" y="2580197"/>
              <a:ext cx="228535" cy="330481"/>
              <a:chOff x="4493120" y="4093618"/>
              <a:chExt cx="228535" cy="330481"/>
            </a:xfrm>
          </p:grpSpPr>
          <p:sp>
            <p:nvSpPr>
              <p:cNvPr id="54" name="Oval 99">
                <a:extLst>
                  <a:ext uri="{FF2B5EF4-FFF2-40B4-BE49-F238E27FC236}">
                    <a16:creationId xmlns:a16="http://schemas.microsoft.com/office/drawing/2014/main" id="{D7815DC2-8C44-4B30-860C-0F52894E1E0A}"/>
                  </a:ext>
                </a:extLst>
              </p:cNvPr>
              <p:cNvSpPr/>
              <p:nvPr/>
            </p:nvSpPr>
            <p:spPr>
              <a:xfrm rot="11272197">
                <a:off x="4493120" y="434849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Oval 100">
                <a:extLst>
                  <a:ext uri="{FF2B5EF4-FFF2-40B4-BE49-F238E27FC236}">
                    <a16:creationId xmlns:a16="http://schemas.microsoft.com/office/drawing/2014/main" id="{5FE0D7EF-957F-45F1-AD7F-C2F0EB20B800}"/>
                  </a:ext>
                </a:extLst>
              </p:cNvPr>
              <p:cNvSpPr/>
              <p:nvPr/>
            </p:nvSpPr>
            <p:spPr>
              <a:xfrm rot="11272197">
                <a:off x="4645455" y="4243511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Oval 101">
                <a:extLst>
                  <a:ext uri="{FF2B5EF4-FFF2-40B4-BE49-F238E27FC236}">
                    <a16:creationId xmlns:a16="http://schemas.microsoft.com/office/drawing/2014/main" id="{E03D031F-A041-4D68-989B-DCD13C497D2A}"/>
                  </a:ext>
                </a:extLst>
              </p:cNvPr>
              <p:cNvSpPr/>
              <p:nvPr/>
            </p:nvSpPr>
            <p:spPr>
              <a:xfrm rot="11272197">
                <a:off x="4533355" y="4093618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7" name="Straight Connector 102">
                <a:extLst>
                  <a:ext uri="{FF2B5EF4-FFF2-40B4-BE49-F238E27FC236}">
                    <a16:creationId xmlns:a16="http://schemas.microsoft.com/office/drawing/2014/main" id="{42F580B1-734D-478B-9186-A7597B6665CF}"/>
                  </a:ext>
                </a:extLst>
              </p:cNvPr>
              <p:cNvCxnSpPr/>
              <p:nvPr/>
            </p:nvCxnSpPr>
            <p:spPr>
              <a:xfrm rot="11272197" flipH="1">
                <a:off x="4539259" y="4269419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103">
                <a:extLst>
                  <a:ext uri="{FF2B5EF4-FFF2-40B4-BE49-F238E27FC236}">
                    <a16:creationId xmlns:a16="http://schemas.microsoft.com/office/drawing/2014/main" id="{3DFCEF8F-BB12-4912-B26B-9714BFA3624F}"/>
                  </a:ext>
                </a:extLst>
              </p:cNvPr>
              <p:cNvCxnSpPr/>
              <p:nvPr/>
            </p:nvCxnSpPr>
            <p:spPr>
              <a:xfrm rot="11272197" flipH="1" flipV="1">
                <a:off x="4556599" y="4139915"/>
                <a:ext cx="133350" cy="13472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" name="Group 67">
              <a:extLst>
                <a:ext uri="{FF2B5EF4-FFF2-40B4-BE49-F238E27FC236}">
                  <a16:creationId xmlns:a16="http://schemas.microsoft.com/office/drawing/2014/main" id="{AF748AE5-AE9B-43D3-B752-0EFE360D56F2}"/>
                </a:ext>
              </a:extLst>
            </p:cNvPr>
            <p:cNvGrpSpPr/>
            <p:nvPr/>
          </p:nvGrpSpPr>
          <p:grpSpPr>
            <a:xfrm rot="16681216">
              <a:off x="3474842" y="2983888"/>
              <a:ext cx="228535" cy="330481"/>
              <a:chOff x="4493120" y="4093618"/>
              <a:chExt cx="228535" cy="330481"/>
            </a:xfrm>
          </p:grpSpPr>
          <p:sp>
            <p:nvSpPr>
              <p:cNvPr id="49" name="Oval 94">
                <a:extLst>
                  <a:ext uri="{FF2B5EF4-FFF2-40B4-BE49-F238E27FC236}">
                    <a16:creationId xmlns:a16="http://schemas.microsoft.com/office/drawing/2014/main" id="{714C48BD-C8B2-4AFF-8B40-EEF913F96503}"/>
                  </a:ext>
                </a:extLst>
              </p:cNvPr>
              <p:cNvSpPr/>
              <p:nvPr/>
            </p:nvSpPr>
            <p:spPr>
              <a:xfrm rot="11272197">
                <a:off x="4493120" y="434849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Oval 95">
                <a:extLst>
                  <a:ext uri="{FF2B5EF4-FFF2-40B4-BE49-F238E27FC236}">
                    <a16:creationId xmlns:a16="http://schemas.microsoft.com/office/drawing/2014/main" id="{11FB790F-1E6E-4752-938C-3CBA86B64EA2}"/>
                  </a:ext>
                </a:extLst>
              </p:cNvPr>
              <p:cNvSpPr/>
              <p:nvPr/>
            </p:nvSpPr>
            <p:spPr>
              <a:xfrm rot="11272197">
                <a:off x="4645455" y="4243511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Oval 96">
                <a:extLst>
                  <a:ext uri="{FF2B5EF4-FFF2-40B4-BE49-F238E27FC236}">
                    <a16:creationId xmlns:a16="http://schemas.microsoft.com/office/drawing/2014/main" id="{4EFAFAB3-1D2C-4459-A637-57E8ED746734}"/>
                  </a:ext>
                </a:extLst>
              </p:cNvPr>
              <p:cNvSpPr/>
              <p:nvPr/>
            </p:nvSpPr>
            <p:spPr>
              <a:xfrm rot="11272197">
                <a:off x="4533355" y="4093618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2" name="Straight Connector 97">
                <a:extLst>
                  <a:ext uri="{FF2B5EF4-FFF2-40B4-BE49-F238E27FC236}">
                    <a16:creationId xmlns:a16="http://schemas.microsoft.com/office/drawing/2014/main" id="{AB0ADB4B-8317-4A13-B578-49DFEC369F52}"/>
                  </a:ext>
                </a:extLst>
              </p:cNvPr>
              <p:cNvCxnSpPr/>
              <p:nvPr/>
            </p:nvCxnSpPr>
            <p:spPr>
              <a:xfrm rot="11272197" flipH="1">
                <a:off x="4539259" y="4269419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98">
                <a:extLst>
                  <a:ext uri="{FF2B5EF4-FFF2-40B4-BE49-F238E27FC236}">
                    <a16:creationId xmlns:a16="http://schemas.microsoft.com/office/drawing/2014/main" id="{0178B6A5-5AF9-4715-9A28-EA4F4A07EA36}"/>
                  </a:ext>
                </a:extLst>
              </p:cNvPr>
              <p:cNvCxnSpPr/>
              <p:nvPr/>
            </p:nvCxnSpPr>
            <p:spPr>
              <a:xfrm rot="11272197" flipH="1" flipV="1">
                <a:off x="4556599" y="4139915"/>
                <a:ext cx="133350" cy="13472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Oval 68">
              <a:extLst>
                <a:ext uri="{FF2B5EF4-FFF2-40B4-BE49-F238E27FC236}">
                  <a16:creationId xmlns:a16="http://schemas.microsoft.com/office/drawing/2014/main" id="{F40E4155-6431-4097-A927-DB551D187C77}"/>
                </a:ext>
              </a:extLst>
            </p:cNvPr>
            <p:cNvSpPr/>
            <p:nvPr/>
          </p:nvSpPr>
          <p:spPr>
            <a:xfrm>
              <a:off x="1432273" y="3289326"/>
              <a:ext cx="76200" cy="75600"/>
            </a:xfrm>
            <a:prstGeom prst="ellipse">
              <a:avLst/>
            </a:prstGeom>
            <a:solidFill>
              <a:schemeClr val="bg2">
                <a:lumMod val="10000"/>
              </a:schemeClr>
            </a:solidFill>
            <a:ln>
              <a:solidFill>
                <a:schemeClr val="bg2">
                  <a:lumMod val="1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69">
              <a:extLst>
                <a:ext uri="{FF2B5EF4-FFF2-40B4-BE49-F238E27FC236}">
                  <a16:creationId xmlns:a16="http://schemas.microsoft.com/office/drawing/2014/main" id="{4C42CD34-7446-46BC-BA84-38D6555B0CE4}"/>
                </a:ext>
              </a:extLst>
            </p:cNvPr>
            <p:cNvSpPr/>
            <p:nvPr/>
          </p:nvSpPr>
          <p:spPr>
            <a:xfrm>
              <a:off x="2955891" y="2798797"/>
              <a:ext cx="76200" cy="75600"/>
            </a:xfrm>
            <a:prstGeom prst="ellipse">
              <a:avLst/>
            </a:prstGeom>
            <a:solidFill>
              <a:schemeClr val="bg2">
                <a:lumMod val="10000"/>
              </a:schemeClr>
            </a:solidFill>
            <a:ln>
              <a:solidFill>
                <a:schemeClr val="bg2">
                  <a:lumMod val="1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70">
              <a:extLst>
                <a:ext uri="{FF2B5EF4-FFF2-40B4-BE49-F238E27FC236}">
                  <a16:creationId xmlns:a16="http://schemas.microsoft.com/office/drawing/2014/main" id="{448852E2-9A62-4329-A183-09E581F0590A}"/>
                </a:ext>
              </a:extLst>
            </p:cNvPr>
            <p:cNvSpPr/>
            <p:nvPr/>
          </p:nvSpPr>
          <p:spPr>
            <a:xfrm>
              <a:off x="1666876" y="1675406"/>
              <a:ext cx="76200" cy="75600"/>
            </a:xfrm>
            <a:prstGeom prst="ellipse">
              <a:avLst/>
            </a:prstGeom>
            <a:solidFill>
              <a:schemeClr val="bg2">
                <a:lumMod val="10000"/>
              </a:schemeClr>
            </a:solidFill>
            <a:ln>
              <a:solidFill>
                <a:schemeClr val="bg2">
                  <a:lumMod val="1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71">
              <a:extLst>
                <a:ext uri="{FF2B5EF4-FFF2-40B4-BE49-F238E27FC236}">
                  <a16:creationId xmlns:a16="http://schemas.microsoft.com/office/drawing/2014/main" id="{BEDA91BF-0F77-46B7-A269-BCA95CB01C39}"/>
                </a:ext>
              </a:extLst>
            </p:cNvPr>
            <p:cNvSpPr/>
            <p:nvPr/>
          </p:nvSpPr>
          <p:spPr>
            <a:xfrm>
              <a:off x="3028544" y="1650227"/>
              <a:ext cx="76200" cy="75600"/>
            </a:xfrm>
            <a:prstGeom prst="ellipse">
              <a:avLst/>
            </a:prstGeom>
            <a:solidFill>
              <a:schemeClr val="bg2">
                <a:lumMod val="10000"/>
              </a:schemeClr>
            </a:solidFill>
            <a:ln>
              <a:solidFill>
                <a:schemeClr val="bg2">
                  <a:lumMod val="1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7" name="Group 72">
              <a:extLst>
                <a:ext uri="{FF2B5EF4-FFF2-40B4-BE49-F238E27FC236}">
                  <a16:creationId xmlns:a16="http://schemas.microsoft.com/office/drawing/2014/main" id="{D00E7DD0-ED1F-4B4F-B883-9642C80FD4BD}"/>
                </a:ext>
              </a:extLst>
            </p:cNvPr>
            <p:cNvGrpSpPr/>
            <p:nvPr/>
          </p:nvGrpSpPr>
          <p:grpSpPr>
            <a:xfrm rot="2310742">
              <a:off x="1950246" y="2938305"/>
              <a:ext cx="955180" cy="322572"/>
              <a:chOff x="4912220" y="4495226"/>
              <a:chExt cx="955180" cy="322572"/>
            </a:xfrm>
          </p:grpSpPr>
          <p:sp>
            <p:nvSpPr>
              <p:cNvPr id="34" name="Oval 79">
                <a:extLst>
                  <a:ext uri="{FF2B5EF4-FFF2-40B4-BE49-F238E27FC236}">
                    <a16:creationId xmlns:a16="http://schemas.microsoft.com/office/drawing/2014/main" id="{4D6CEBB7-C9B1-463A-B592-1CBB8859A447}"/>
                  </a:ext>
                </a:extLst>
              </p:cNvPr>
              <p:cNvSpPr/>
              <p:nvPr/>
            </p:nvSpPr>
            <p:spPr>
              <a:xfrm rot="11272197">
                <a:off x="4912220" y="4742198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5" name="Straight Connector 80">
                <a:extLst>
                  <a:ext uri="{FF2B5EF4-FFF2-40B4-BE49-F238E27FC236}">
                    <a16:creationId xmlns:a16="http://schemas.microsoft.com/office/drawing/2014/main" id="{8C19A5CF-3280-4754-90DE-CD477FDB0095}"/>
                  </a:ext>
                </a:extLst>
              </p:cNvPr>
              <p:cNvCxnSpPr/>
              <p:nvPr/>
            </p:nvCxnSpPr>
            <p:spPr>
              <a:xfrm rot="11272197" flipH="1">
                <a:off x="5101705" y="4688107"/>
                <a:ext cx="180975" cy="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81">
                <a:extLst>
                  <a:ext uri="{FF2B5EF4-FFF2-40B4-BE49-F238E27FC236}">
                    <a16:creationId xmlns:a16="http://schemas.microsoft.com/office/drawing/2014/main" id="{B865D837-F11E-4A56-9690-3B550B133BC1}"/>
                  </a:ext>
                </a:extLst>
              </p:cNvPr>
              <p:cNvCxnSpPr/>
              <p:nvPr/>
            </p:nvCxnSpPr>
            <p:spPr>
              <a:xfrm rot="11272197" flipH="1">
                <a:off x="5289964" y="4582910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82">
                <a:extLst>
                  <a:ext uri="{FF2B5EF4-FFF2-40B4-BE49-F238E27FC236}">
                    <a16:creationId xmlns:a16="http://schemas.microsoft.com/office/drawing/2014/main" id="{2E889275-93BB-4816-8592-6F052ACAEEC0}"/>
                  </a:ext>
                </a:extLst>
              </p:cNvPr>
              <p:cNvCxnSpPr/>
              <p:nvPr/>
            </p:nvCxnSpPr>
            <p:spPr>
              <a:xfrm rot="11272197" flipH="1">
                <a:off x="5567259" y="4616026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83">
                <a:extLst>
                  <a:ext uri="{FF2B5EF4-FFF2-40B4-BE49-F238E27FC236}">
                    <a16:creationId xmlns:a16="http://schemas.microsoft.com/office/drawing/2014/main" id="{026583FC-F26C-4A2D-8370-F40CD9231F72}"/>
                  </a:ext>
                </a:extLst>
              </p:cNvPr>
              <p:cNvCxnSpPr>
                <a:endCxn id="43" idx="5"/>
              </p:cNvCxnSpPr>
              <p:nvPr/>
            </p:nvCxnSpPr>
            <p:spPr>
              <a:xfrm>
                <a:off x="5431061" y="4594759"/>
                <a:ext cx="103804" cy="112412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Oval 84">
                <a:extLst>
                  <a:ext uri="{FF2B5EF4-FFF2-40B4-BE49-F238E27FC236}">
                    <a16:creationId xmlns:a16="http://schemas.microsoft.com/office/drawing/2014/main" id="{91D8180F-8F1B-4624-B77E-5F2FC15A486C}"/>
                  </a:ext>
                </a:extLst>
              </p:cNvPr>
              <p:cNvSpPr/>
              <p:nvPr/>
            </p:nvSpPr>
            <p:spPr>
              <a:xfrm rot="11272197">
                <a:off x="5064555" y="4637210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Oval 85">
                <a:extLst>
                  <a:ext uri="{FF2B5EF4-FFF2-40B4-BE49-F238E27FC236}">
                    <a16:creationId xmlns:a16="http://schemas.microsoft.com/office/drawing/2014/main" id="{0E53DDB5-5ACD-4312-8BBF-4C8E882FCFB0}"/>
                  </a:ext>
                </a:extLst>
              </p:cNvPr>
              <p:cNvSpPr/>
              <p:nvPr/>
            </p:nvSpPr>
            <p:spPr>
              <a:xfrm rot="11272197">
                <a:off x="4946358" y="4495226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Oval 86">
                <a:extLst>
                  <a:ext uri="{FF2B5EF4-FFF2-40B4-BE49-F238E27FC236}">
                    <a16:creationId xmlns:a16="http://schemas.microsoft.com/office/drawing/2014/main" id="{3C9DAED5-C9BF-42F2-A146-FE3EC74946E5}"/>
                  </a:ext>
                </a:extLst>
              </p:cNvPr>
              <p:cNvSpPr/>
              <p:nvPr/>
            </p:nvSpPr>
            <p:spPr>
              <a:xfrm rot="11272197">
                <a:off x="5243824" y="4661990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Oval 87">
                <a:extLst>
                  <a:ext uri="{FF2B5EF4-FFF2-40B4-BE49-F238E27FC236}">
                    <a16:creationId xmlns:a16="http://schemas.microsoft.com/office/drawing/2014/main" id="{998C0897-6202-4281-9F1B-AA56AED72DAE}"/>
                  </a:ext>
                </a:extLst>
              </p:cNvPr>
              <p:cNvSpPr/>
              <p:nvPr/>
            </p:nvSpPr>
            <p:spPr>
              <a:xfrm rot="11272197">
                <a:off x="5392961" y="455695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Oval 88">
                <a:extLst>
                  <a:ext uri="{FF2B5EF4-FFF2-40B4-BE49-F238E27FC236}">
                    <a16:creationId xmlns:a16="http://schemas.microsoft.com/office/drawing/2014/main" id="{3E0CF51C-0DF5-4756-9EF4-DCF5429BFB36}"/>
                  </a:ext>
                </a:extLst>
              </p:cNvPr>
              <p:cNvSpPr/>
              <p:nvPr/>
            </p:nvSpPr>
            <p:spPr>
              <a:xfrm rot="11272197">
                <a:off x="5519792" y="4699537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Oval 89">
                <a:extLst>
                  <a:ext uri="{FF2B5EF4-FFF2-40B4-BE49-F238E27FC236}">
                    <a16:creationId xmlns:a16="http://schemas.microsoft.com/office/drawing/2014/main" id="{51A99103-0D90-4D7F-A518-02CA55092AE1}"/>
                  </a:ext>
                </a:extLst>
              </p:cNvPr>
              <p:cNvSpPr/>
              <p:nvPr/>
            </p:nvSpPr>
            <p:spPr>
              <a:xfrm rot="11272197">
                <a:off x="5667375" y="4586936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5" name="Straight Connector 90">
                <a:extLst>
                  <a:ext uri="{FF2B5EF4-FFF2-40B4-BE49-F238E27FC236}">
                    <a16:creationId xmlns:a16="http://schemas.microsoft.com/office/drawing/2014/main" id="{3E7A3E8E-A7BE-4F87-8325-8AE641BC48A4}"/>
                  </a:ext>
                </a:extLst>
              </p:cNvPr>
              <p:cNvCxnSpPr/>
              <p:nvPr/>
            </p:nvCxnSpPr>
            <p:spPr>
              <a:xfrm rot="11272197" flipH="1">
                <a:off x="4958359" y="4663118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91">
                <a:extLst>
                  <a:ext uri="{FF2B5EF4-FFF2-40B4-BE49-F238E27FC236}">
                    <a16:creationId xmlns:a16="http://schemas.microsoft.com/office/drawing/2014/main" id="{0A5B2330-8133-4A78-B890-1CE560951E84}"/>
                  </a:ext>
                </a:extLst>
              </p:cNvPr>
              <p:cNvCxnSpPr/>
              <p:nvPr/>
            </p:nvCxnSpPr>
            <p:spPr>
              <a:xfrm rot="11272197" flipH="1" flipV="1">
                <a:off x="4975699" y="4533614"/>
                <a:ext cx="133350" cy="13472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92">
                <a:extLst>
                  <a:ext uri="{FF2B5EF4-FFF2-40B4-BE49-F238E27FC236}">
                    <a16:creationId xmlns:a16="http://schemas.microsoft.com/office/drawing/2014/main" id="{8BFE9A6C-0EB0-4B7A-82AB-906308A45CEF}"/>
                  </a:ext>
                </a:extLst>
              </p:cNvPr>
              <p:cNvCxnSpPr/>
              <p:nvPr/>
            </p:nvCxnSpPr>
            <p:spPr>
              <a:xfrm>
                <a:off x="5708650" y="4627572"/>
                <a:ext cx="120650" cy="123594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Oval 93">
                <a:extLst>
                  <a:ext uri="{FF2B5EF4-FFF2-40B4-BE49-F238E27FC236}">
                    <a16:creationId xmlns:a16="http://schemas.microsoft.com/office/drawing/2014/main" id="{28BDF6F3-62C8-4D85-9668-E9CBBF3EEB98}"/>
                  </a:ext>
                </a:extLst>
              </p:cNvPr>
              <p:cNvSpPr/>
              <p:nvPr/>
            </p:nvSpPr>
            <p:spPr>
              <a:xfrm rot="11272197">
                <a:off x="5791200" y="4713365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8" name="Group 73">
              <a:extLst>
                <a:ext uri="{FF2B5EF4-FFF2-40B4-BE49-F238E27FC236}">
                  <a16:creationId xmlns:a16="http://schemas.microsoft.com/office/drawing/2014/main" id="{DB3E308C-42F3-40B9-8D6D-2B9AFFEE7065}"/>
                </a:ext>
              </a:extLst>
            </p:cNvPr>
            <p:cNvGrpSpPr/>
            <p:nvPr/>
          </p:nvGrpSpPr>
          <p:grpSpPr>
            <a:xfrm rot="13589202">
              <a:off x="1798680" y="3170246"/>
              <a:ext cx="228535" cy="330481"/>
              <a:chOff x="4493120" y="4093618"/>
              <a:chExt cx="228535" cy="330481"/>
            </a:xfrm>
          </p:grpSpPr>
          <p:sp>
            <p:nvSpPr>
              <p:cNvPr id="29" name="Oval 74">
                <a:extLst>
                  <a:ext uri="{FF2B5EF4-FFF2-40B4-BE49-F238E27FC236}">
                    <a16:creationId xmlns:a16="http://schemas.microsoft.com/office/drawing/2014/main" id="{CC07604F-6158-4AB0-A7A3-45170C5AC115}"/>
                  </a:ext>
                </a:extLst>
              </p:cNvPr>
              <p:cNvSpPr/>
              <p:nvPr/>
            </p:nvSpPr>
            <p:spPr>
              <a:xfrm rot="11272197">
                <a:off x="4493120" y="434849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Oval 75">
                <a:extLst>
                  <a:ext uri="{FF2B5EF4-FFF2-40B4-BE49-F238E27FC236}">
                    <a16:creationId xmlns:a16="http://schemas.microsoft.com/office/drawing/2014/main" id="{7B048B36-19AF-4B87-B6D1-16D6E599E146}"/>
                  </a:ext>
                </a:extLst>
              </p:cNvPr>
              <p:cNvSpPr/>
              <p:nvPr/>
            </p:nvSpPr>
            <p:spPr>
              <a:xfrm rot="11272197">
                <a:off x="4645455" y="4243511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Oval 76">
                <a:extLst>
                  <a:ext uri="{FF2B5EF4-FFF2-40B4-BE49-F238E27FC236}">
                    <a16:creationId xmlns:a16="http://schemas.microsoft.com/office/drawing/2014/main" id="{E21792C8-08CD-4811-B805-AECC422BB24B}"/>
                  </a:ext>
                </a:extLst>
              </p:cNvPr>
              <p:cNvSpPr/>
              <p:nvPr/>
            </p:nvSpPr>
            <p:spPr>
              <a:xfrm rot="11272197">
                <a:off x="4533355" y="4093618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2" name="Straight Connector 77">
                <a:extLst>
                  <a:ext uri="{FF2B5EF4-FFF2-40B4-BE49-F238E27FC236}">
                    <a16:creationId xmlns:a16="http://schemas.microsoft.com/office/drawing/2014/main" id="{8AC8FAC0-3DFD-4230-BB3E-289FC822B397}"/>
                  </a:ext>
                </a:extLst>
              </p:cNvPr>
              <p:cNvCxnSpPr/>
              <p:nvPr/>
            </p:nvCxnSpPr>
            <p:spPr>
              <a:xfrm rot="11272197" flipH="1">
                <a:off x="4539259" y="4269419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78">
                <a:extLst>
                  <a:ext uri="{FF2B5EF4-FFF2-40B4-BE49-F238E27FC236}">
                    <a16:creationId xmlns:a16="http://schemas.microsoft.com/office/drawing/2014/main" id="{1EDE3518-4AB4-453E-8090-8A7AFD32C8E6}"/>
                  </a:ext>
                </a:extLst>
              </p:cNvPr>
              <p:cNvCxnSpPr/>
              <p:nvPr/>
            </p:nvCxnSpPr>
            <p:spPr>
              <a:xfrm rot="11272197" flipH="1" flipV="1">
                <a:off x="4556599" y="4139915"/>
                <a:ext cx="133350" cy="13472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136" name="Picture 9">
            <a:extLst>
              <a:ext uri="{FF2B5EF4-FFF2-40B4-BE49-F238E27FC236}">
                <a16:creationId xmlns:a16="http://schemas.microsoft.com/office/drawing/2014/main" id="{4B54A1E9-BEEE-46C0-A984-08CC0F1673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8701" y="1275271"/>
            <a:ext cx="1686914" cy="1178576"/>
          </a:xfrm>
          <a:prstGeom prst="rect">
            <a:avLst/>
          </a:prstGeom>
        </p:spPr>
      </p:pic>
      <p:pic>
        <p:nvPicPr>
          <p:cNvPr id="138" name="Google Shape;78;p1" descr="Gromacs">
            <a:extLst>
              <a:ext uri="{FF2B5EF4-FFF2-40B4-BE49-F238E27FC236}">
                <a16:creationId xmlns:a16="http://schemas.microsoft.com/office/drawing/2014/main" id="{12D4D161-E9EF-41BD-89F5-D215D3726DC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66272" y="1808802"/>
            <a:ext cx="2667000" cy="3429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81304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0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E8A611-1989-BE4D-83DE-26738431D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b="1" dirty="0">
                <a:solidFill>
                  <a:schemeClr val="accent2">
                    <a:lumMod val="75000"/>
                  </a:schemeClr>
                </a:solidFill>
              </a:rPr>
              <a:t>CP2K: </a:t>
            </a:r>
            <a:r>
              <a:rPr lang="en-GB" b="1" dirty="0"/>
              <a:t>Basic</a:t>
            </a:r>
            <a:r>
              <a:rPr lang="en-GB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GB" b="1" dirty="0"/>
              <a:t>Input Parameters</a:t>
            </a:r>
            <a:endParaRPr lang="en-GB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8F62EEB-F1D0-1F4E-9435-D800071AED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000" y="1188000"/>
            <a:ext cx="11072813" cy="522514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>
                <a:solidFill>
                  <a:srgbClr val="0070C0"/>
                </a:solidFill>
              </a:rPr>
              <a:t>Input Section</a:t>
            </a:r>
            <a:r>
              <a:rPr lang="en-GB" dirty="0"/>
              <a:t>: KIND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8E0C2F-AC5E-5A40-A43D-0186664ED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FD0A2-323C-544B-81C5-8198DDC55B73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C14352D-0A3D-F141-AC84-DDE2B6D84D9A}"/>
              </a:ext>
            </a:extLst>
          </p:cNvPr>
          <p:cNvSpPr txBox="1"/>
          <p:nvPr/>
        </p:nvSpPr>
        <p:spPr>
          <a:xfrm>
            <a:off x="669471" y="1620000"/>
            <a:ext cx="10769462" cy="3970318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>
                <a:latin typeface="Tw Cen MT" panose="020B0602020104020603" pitchFamily="34" charset="77"/>
              </a:rPr>
              <a:t>&amp;FORCE_EVAL</a:t>
            </a:r>
          </a:p>
          <a:p>
            <a:r>
              <a:rPr lang="en-GB" dirty="0"/>
              <a:t>  &amp;SUBSYS		</a:t>
            </a:r>
            <a:endParaRPr lang="en-GB" i="1" dirty="0">
              <a:solidFill>
                <a:srgbClr val="0070C0"/>
              </a:solidFill>
            </a:endParaRPr>
          </a:p>
          <a:p>
            <a:r>
              <a:rPr lang="en-GB" dirty="0"/>
              <a:t>   …</a:t>
            </a:r>
          </a:p>
          <a:p>
            <a:r>
              <a:rPr lang="en-GB" dirty="0"/>
              <a:t>    &amp;KIND </a:t>
            </a:r>
            <a:r>
              <a:rPr lang="en-GB" i="1" dirty="0">
                <a:solidFill>
                  <a:srgbClr val="0070C0"/>
                </a:solidFill>
              </a:rPr>
              <a:t>H</a:t>
            </a:r>
            <a:r>
              <a:rPr lang="en-GB" dirty="0"/>
              <a:t>			</a:t>
            </a:r>
            <a:r>
              <a:rPr lang="en-GB" i="1" dirty="0">
                <a:solidFill>
                  <a:srgbClr val="0070C0"/>
                </a:solidFill>
              </a:rPr>
              <a:t>! Each kind of QM atoms should have basis and PP assigned</a:t>
            </a:r>
          </a:p>
          <a:p>
            <a:r>
              <a:rPr lang="en-GB" dirty="0"/>
              <a:t>      ELEMENT H</a:t>
            </a:r>
          </a:p>
          <a:p>
            <a:r>
              <a:rPr lang="en-GB" dirty="0"/>
              <a:t>      BASIS_SET DZVP-MOLOPT-GTH 	</a:t>
            </a:r>
            <a:r>
              <a:rPr lang="en-GB" i="1" dirty="0">
                <a:solidFill>
                  <a:srgbClr val="0070C0"/>
                </a:solidFill>
              </a:rPr>
              <a:t>! Gaussian Basis set to be used for Hydrogens</a:t>
            </a:r>
          </a:p>
          <a:p>
            <a:r>
              <a:rPr lang="en-GB" dirty="0"/>
              <a:t>      POTENTIAL GTH-PBE		</a:t>
            </a:r>
            <a:r>
              <a:rPr lang="en-GB" i="1" dirty="0">
                <a:solidFill>
                  <a:srgbClr val="0070C0"/>
                </a:solidFill>
              </a:rPr>
              <a:t>! Make sure Basis and PP match </a:t>
            </a:r>
          </a:p>
          <a:p>
            <a:r>
              <a:rPr lang="en-GB" dirty="0"/>
              <a:t>    &amp;END KIND</a:t>
            </a:r>
          </a:p>
          <a:p>
            <a:r>
              <a:rPr lang="en-GB" dirty="0"/>
              <a:t>    &amp;KIND </a:t>
            </a:r>
            <a:r>
              <a:rPr lang="en-GB" i="1" dirty="0">
                <a:solidFill>
                  <a:srgbClr val="0070C0"/>
                </a:solidFill>
              </a:rPr>
              <a:t>C			 ! Each kind of QM atoms should have basis and PP assigned</a:t>
            </a:r>
          </a:p>
          <a:p>
            <a:r>
              <a:rPr lang="en-GB" dirty="0"/>
              <a:t>      …</a:t>
            </a:r>
          </a:p>
          <a:p>
            <a:r>
              <a:rPr lang="en-GB" dirty="0"/>
              <a:t>    &amp;END KIND</a:t>
            </a:r>
          </a:p>
          <a:p>
            <a:r>
              <a:rPr lang="en-GB" dirty="0"/>
              <a:t>    …	</a:t>
            </a:r>
          </a:p>
          <a:p>
            <a:r>
              <a:rPr lang="en-GB" dirty="0"/>
              <a:t>  &amp;END SUBSYS</a:t>
            </a:r>
          </a:p>
          <a:p>
            <a:r>
              <a:rPr lang="en-GB" dirty="0"/>
              <a:t>&amp;END FORCE_EVAL</a:t>
            </a:r>
          </a:p>
        </p:txBody>
      </p:sp>
    </p:spTree>
    <p:extLst>
      <p:ext uri="{BB962C8B-B14F-4D97-AF65-F5344CB8AC3E}">
        <p14:creationId xmlns:p14="http://schemas.microsoft.com/office/powerpoint/2010/main" val="3105219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11EDC9-2A8C-7849-8A98-FE3774F94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b="1" dirty="0"/>
              <a:t>Result of the energy minimization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2F14AB-6567-EC47-994B-790ABEBE3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FD0A2-323C-544B-81C5-8198DDC55B73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7" name="Picture 2" descr="/2021-04-22-qmmm-gromacs-cp2k/nma">
            <a:extLst>
              <a:ext uri="{FF2B5EF4-FFF2-40B4-BE49-F238E27FC236}">
                <a16:creationId xmlns:a16="http://schemas.microsoft.com/office/drawing/2014/main" id="{6110C940-2ED1-4378-B01E-0CA306AAE3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7580" y="1480439"/>
            <a:ext cx="3228975" cy="3714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/2021-04-22-qmmm-gromacs-cp2k/nma%20energy">
            <a:extLst>
              <a:ext uri="{FF2B5EF4-FFF2-40B4-BE49-F238E27FC236}">
                <a16:creationId xmlns:a16="http://schemas.microsoft.com/office/drawing/2014/main" id="{BFBD6BDB-7D77-43EF-8A7E-B8BC97F9B2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0006" y="1961452"/>
            <a:ext cx="4581525" cy="275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37B810F-C8BB-49C8-BFED-6DC34C742887}"/>
              </a:ext>
            </a:extLst>
          </p:cNvPr>
          <p:cNvSpPr txBox="1">
            <a:spLocks/>
          </p:cNvSpPr>
          <p:nvPr/>
        </p:nvSpPr>
        <p:spPr>
          <a:xfrm>
            <a:off x="3458593" y="5475441"/>
            <a:ext cx="5825875" cy="540469"/>
          </a:xfrm>
          <a:prstGeom prst="rect">
            <a:avLst/>
          </a:prstGeom>
          <a:solidFill>
            <a:srgbClr val="FFC000"/>
          </a:solidFill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PT Sans" panose="020B0503020203020204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PT Sans" panose="020B0503020203020204" pitchFamily="34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PT Sans" panose="020B0503020203020204" pitchFamily="34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PT Sans" panose="020B0503020203020204" pitchFamily="34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PT Sans" panose="020B0503020203020204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itchFamily="2" charset="2"/>
              <a:buNone/>
            </a:pPr>
            <a:r>
              <a:rPr lang="en-GB" dirty="0"/>
              <a:t>No do the steps (8)-(11) from the “Exercise 1”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20956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11EDC9-2A8C-7849-8A98-FE3774F94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GB" b="1" dirty="0"/>
              <a:t>Result of the molecular dynamics with QM forces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2F14AB-6567-EC47-994B-790ABEBE3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FD0A2-323C-544B-81C5-8198DDC55B73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37B810F-C8BB-49C8-BFED-6DC34C742887}"/>
              </a:ext>
            </a:extLst>
          </p:cNvPr>
          <p:cNvSpPr txBox="1">
            <a:spLocks/>
          </p:cNvSpPr>
          <p:nvPr/>
        </p:nvSpPr>
        <p:spPr>
          <a:xfrm>
            <a:off x="877745" y="5276339"/>
            <a:ext cx="10403171" cy="540469"/>
          </a:xfrm>
          <a:prstGeom prst="rect">
            <a:avLst/>
          </a:prstGeom>
          <a:solidFill>
            <a:srgbClr val="FFC000"/>
          </a:solidFill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PT Sans" panose="020B0503020203020204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PT Sans" panose="020B0503020203020204" pitchFamily="34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PT Sans" panose="020B0503020203020204" pitchFamily="34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PT Sans" panose="020B0503020203020204" pitchFamily="34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PT Sans" panose="020B0503020203020204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itchFamily="2" charset="2"/>
              <a:buNone/>
            </a:pPr>
            <a:r>
              <a:rPr lang="en-US" dirty="0"/>
              <a:t>Congratulations, you have done first QM simulation with GROMACS-CP2K Interface!</a:t>
            </a:r>
            <a:endParaRPr lang="en-GB" dirty="0"/>
          </a:p>
          <a:p>
            <a:endParaRPr lang="en-GB" dirty="0"/>
          </a:p>
        </p:txBody>
      </p:sp>
      <p:pic>
        <p:nvPicPr>
          <p:cNvPr id="5122" name="Picture 2" descr="/2021-04-22-qmmm-gromacs-cp2k/nma%20temperature">
            <a:extLst>
              <a:ext uri="{FF2B5EF4-FFF2-40B4-BE49-F238E27FC236}">
                <a16:creationId xmlns:a16="http://schemas.microsoft.com/office/drawing/2014/main" id="{F506E34F-91BA-444E-9B9E-60313E4C4B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8368" y="1564366"/>
            <a:ext cx="4581525" cy="275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[effects output image]">
            <a:extLst>
              <a:ext uri="{FF2B5EF4-FFF2-40B4-BE49-F238E27FC236}">
                <a16:creationId xmlns:a16="http://schemas.microsoft.com/office/drawing/2014/main" id="{F5ADBF34-2AAE-480B-8253-F0028266FA1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1530" y="1200187"/>
            <a:ext cx="3932329" cy="3749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1411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7161D-C98E-AA47-8389-658B11011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b="1" dirty="0"/>
              <a:t> </a:t>
            </a:r>
            <a:r>
              <a:rPr lang="en-US" b="1" dirty="0"/>
              <a:t>Tutorial: GROMACS + CP2K</a:t>
            </a:r>
            <a:endParaRPr lang="en-GB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9D29EE-3850-9442-9648-AD906BDF9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Clr>
                <a:srgbClr val="0070C0"/>
              </a:buClr>
              <a:buFont typeface="+mj-lt"/>
              <a:buAutoNum type="arabicPeriod"/>
            </a:pPr>
            <a:r>
              <a:rPr lang="en-GB" dirty="0"/>
              <a:t>Lecture recap</a:t>
            </a:r>
          </a:p>
          <a:p>
            <a:pPr marL="457200" indent="-457200">
              <a:buClr>
                <a:srgbClr val="0070C0"/>
              </a:buClr>
              <a:buFont typeface="+mj-lt"/>
              <a:buAutoNum type="arabicPeriod"/>
            </a:pPr>
            <a:endParaRPr lang="en-GB" dirty="0"/>
          </a:p>
          <a:p>
            <a:pPr marL="457200" indent="-457200">
              <a:buClr>
                <a:srgbClr val="0070C0"/>
              </a:buClr>
              <a:buFont typeface="+mj-lt"/>
              <a:buAutoNum type="arabicPeriod"/>
            </a:pPr>
            <a:r>
              <a:rPr lang="en-GB" dirty="0"/>
              <a:t>Gromacs-CP2K interface for QM/MM</a:t>
            </a:r>
          </a:p>
          <a:p>
            <a:pPr marL="457200" indent="-457200">
              <a:buClr>
                <a:srgbClr val="0070C0"/>
              </a:buClr>
              <a:buFont typeface="+mj-lt"/>
              <a:buAutoNum type="arabicPeriod"/>
            </a:pPr>
            <a:endParaRPr lang="en-GB" dirty="0"/>
          </a:p>
          <a:p>
            <a:pPr marL="457200" indent="-457200">
              <a:buClr>
                <a:srgbClr val="0070C0"/>
              </a:buClr>
              <a:buFont typeface="+mj-lt"/>
              <a:buAutoNum type="arabicPeriod"/>
            </a:pPr>
            <a:r>
              <a:rPr lang="en-GB" dirty="0"/>
              <a:t>Setting up a simple QM/MM calculation</a:t>
            </a:r>
          </a:p>
          <a:p>
            <a:pPr marL="457200" indent="-457200">
              <a:buClr>
                <a:srgbClr val="0070C0"/>
              </a:buClr>
              <a:buFont typeface="+mj-lt"/>
              <a:buAutoNum type="arabicPeriod"/>
            </a:pPr>
            <a:endParaRPr lang="en-GB" dirty="0"/>
          </a:p>
          <a:p>
            <a:pPr marL="457200" indent="-457200">
              <a:buClr>
                <a:srgbClr val="0070C0"/>
              </a:buClr>
              <a:buFont typeface="+mj-lt"/>
              <a:buAutoNum type="arabicPeriod"/>
            </a:pPr>
            <a:r>
              <a:rPr lang="en-US" dirty="0"/>
              <a:t>Umbrella sampling with QM/MM</a:t>
            </a:r>
          </a:p>
          <a:p>
            <a:pPr marL="457200" indent="-457200">
              <a:buClr>
                <a:srgbClr val="0070C0"/>
              </a:buClr>
              <a:buFont typeface="+mj-lt"/>
              <a:buAutoNum type="arabicPeriod"/>
            </a:pPr>
            <a:endParaRPr lang="en-GB" dirty="0"/>
          </a:p>
          <a:p>
            <a:pPr marL="457200" indent="-457200">
              <a:buClr>
                <a:srgbClr val="0070C0"/>
              </a:buClr>
              <a:buFont typeface="+mj-lt"/>
              <a:buAutoNum type="arabicPeriod"/>
            </a:pPr>
            <a:r>
              <a:rPr lang="en-GB" dirty="0"/>
              <a:t>Protein simulations and non-standard QM input parameters</a:t>
            </a:r>
          </a:p>
          <a:p>
            <a:pPr marL="457200" indent="-457200">
              <a:buClr>
                <a:srgbClr val="0070C0"/>
              </a:buClr>
              <a:buFont typeface="+mj-lt"/>
              <a:buAutoNum type="arabicPeriod"/>
            </a:pPr>
            <a:endParaRPr lang="en-GB" dirty="0"/>
          </a:p>
          <a:p>
            <a:pPr marL="457200" indent="-457200">
              <a:buClr>
                <a:srgbClr val="0070C0"/>
              </a:buClr>
              <a:buFont typeface="+mj-lt"/>
              <a:buAutoNum type="arabicPeriod"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6F8D3F-6405-FE43-B28F-4B86351EF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FD0A2-323C-544B-81C5-8198DDC55B73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140" name="Прямоугольник 139">
            <a:extLst>
              <a:ext uri="{FF2B5EF4-FFF2-40B4-BE49-F238E27FC236}">
                <a16:creationId xmlns:a16="http://schemas.microsoft.com/office/drawing/2014/main" id="{21FC10FA-FC89-4D4D-B91F-241A550B63C4}"/>
              </a:ext>
            </a:extLst>
          </p:cNvPr>
          <p:cNvSpPr/>
          <p:nvPr/>
        </p:nvSpPr>
        <p:spPr>
          <a:xfrm>
            <a:off x="526434" y="5007006"/>
            <a:ext cx="8555422" cy="848848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76F43ABD-9871-4634-BB30-574AD7B39601}"/>
              </a:ext>
            </a:extLst>
          </p:cNvPr>
          <p:cNvSpPr/>
          <p:nvPr/>
        </p:nvSpPr>
        <p:spPr>
          <a:xfrm>
            <a:off x="526433" y="1213539"/>
            <a:ext cx="6211718" cy="268536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347539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A9DB099-5EDA-43E8-85C6-785F9A3CB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b="1" dirty="0"/>
              <a:t>Exercise </a:t>
            </a:r>
            <a:r>
              <a:rPr lang="ru-RU" b="1" dirty="0"/>
              <a:t>2</a:t>
            </a:r>
            <a:r>
              <a:rPr lang="en-GB" b="1" dirty="0"/>
              <a:t>: Stilbene isomerization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F7FE4FD-849E-40CA-BF0F-5882DDD3F6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FD0A2-323C-544B-81C5-8198DDC55B73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7E76B43-48AC-4F7F-867E-B5D56814940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262" y="1909303"/>
            <a:ext cx="2873096" cy="2176787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D0E02AD-9A0F-4F68-8980-C41678FC2D39}"/>
              </a:ext>
            </a:extLst>
          </p:cNvPr>
          <p:cNvSpPr txBox="1">
            <a:spLocks/>
          </p:cNvSpPr>
          <p:nvPr/>
        </p:nvSpPr>
        <p:spPr>
          <a:xfrm>
            <a:off x="4083768" y="1241528"/>
            <a:ext cx="7790090" cy="3512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PT Sans" panose="020B0503020203020204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PT Sans" panose="020B0503020203020204" pitchFamily="34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PT Sans" panose="020B0503020203020204" pitchFamily="34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PT Sans" panose="020B0503020203020204" pitchFamily="34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PT Sans" panose="020B0503020203020204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hangingPunct="0">
              <a:lnSpc>
                <a:spcPct val="150000"/>
              </a:lnSpc>
              <a:spcAft>
                <a:spcPts val="0"/>
              </a:spcAft>
              <a:buFont typeface="Wingdings" pitchFamily="2" charset="2"/>
              <a:buNone/>
            </a:pPr>
            <a:r>
              <a:rPr lang="en-GB" sz="2200" b="1" dirty="0"/>
              <a:t>Objective</a:t>
            </a:r>
            <a:r>
              <a:rPr lang="en-GB" sz="2200" dirty="0"/>
              <a:t>: Make isomerization Free-energy profile</a:t>
            </a:r>
          </a:p>
          <a:p>
            <a:pPr marL="0" indent="0" hangingPunct="0">
              <a:lnSpc>
                <a:spcPct val="150000"/>
              </a:lnSpc>
              <a:spcAft>
                <a:spcPts val="0"/>
              </a:spcAft>
              <a:buFont typeface="Wingdings" pitchFamily="2" charset="2"/>
              <a:buNone/>
            </a:pPr>
            <a:r>
              <a:rPr lang="en-GB" sz="2200" b="1" dirty="0"/>
              <a:t>QM subsystem </a:t>
            </a:r>
            <a:r>
              <a:rPr lang="en-GB" sz="2200" dirty="0"/>
              <a:t>: Stilbene (26 atoms)</a:t>
            </a:r>
          </a:p>
          <a:p>
            <a:pPr marL="0" indent="0" hangingPunct="0">
              <a:lnSpc>
                <a:spcPct val="150000"/>
              </a:lnSpc>
              <a:spcAft>
                <a:spcPts val="0"/>
              </a:spcAft>
              <a:buFont typeface="Wingdings" pitchFamily="2" charset="2"/>
              <a:buNone/>
            </a:pPr>
            <a:r>
              <a:rPr lang="en-GB" sz="2200" b="1" dirty="0"/>
              <a:t>MM subsystem </a:t>
            </a:r>
            <a:r>
              <a:rPr lang="en-GB" sz="2200" dirty="0"/>
              <a:t>: No</a:t>
            </a:r>
          </a:p>
          <a:p>
            <a:pPr marL="0" indent="0" hangingPunct="0">
              <a:lnSpc>
                <a:spcPct val="150000"/>
              </a:lnSpc>
              <a:spcAft>
                <a:spcPts val="0"/>
              </a:spcAft>
              <a:buFont typeface="Wingdings" pitchFamily="2" charset="2"/>
              <a:buNone/>
            </a:pPr>
            <a:r>
              <a:rPr lang="en-GB" sz="2200" b="1" dirty="0"/>
              <a:t>QM charge: </a:t>
            </a:r>
            <a:r>
              <a:rPr lang="en-GB" sz="2200" dirty="0"/>
              <a:t>0</a:t>
            </a:r>
          </a:p>
          <a:p>
            <a:pPr marL="0" indent="0" hangingPunct="0">
              <a:lnSpc>
                <a:spcPct val="150000"/>
              </a:lnSpc>
              <a:spcAft>
                <a:spcPts val="0"/>
              </a:spcAft>
              <a:buNone/>
            </a:pPr>
            <a:r>
              <a:rPr lang="en-GB" sz="2200" b="1" dirty="0"/>
              <a:t>QM multiplicity: </a:t>
            </a:r>
            <a:r>
              <a:rPr lang="en-GB" sz="2200" dirty="0"/>
              <a:t>1</a:t>
            </a:r>
          </a:p>
          <a:p>
            <a:pPr marL="0" indent="0" hangingPunct="0">
              <a:lnSpc>
                <a:spcPct val="150000"/>
              </a:lnSpc>
              <a:spcAft>
                <a:spcPts val="0"/>
              </a:spcAft>
              <a:buFont typeface="Wingdings" pitchFamily="2" charset="2"/>
              <a:buNone/>
            </a:pPr>
            <a:r>
              <a:rPr lang="en-GB" sz="2200" b="1" dirty="0"/>
              <a:t>Functional</a:t>
            </a:r>
            <a:r>
              <a:rPr lang="en-GB" sz="2200" dirty="0"/>
              <a:t>: PBE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3753908-CF44-430C-B478-5450DE71EF81}"/>
              </a:ext>
            </a:extLst>
          </p:cNvPr>
          <p:cNvSpPr txBox="1">
            <a:spLocks/>
          </p:cNvSpPr>
          <p:nvPr/>
        </p:nvSpPr>
        <p:spPr>
          <a:xfrm>
            <a:off x="3607358" y="5076003"/>
            <a:ext cx="5825875" cy="540469"/>
          </a:xfrm>
          <a:prstGeom prst="rect">
            <a:avLst/>
          </a:prstGeom>
          <a:solidFill>
            <a:srgbClr val="FFC000"/>
          </a:solidFill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PT Sans" panose="020B0503020203020204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PT Sans" panose="020B0503020203020204" pitchFamily="34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PT Sans" panose="020B0503020203020204" pitchFamily="34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PT Sans" panose="020B0503020203020204" pitchFamily="34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PT Sans" panose="020B0503020203020204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itchFamily="2" charset="2"/>
              <a:buNone/>
            </a:pPr>
            <a:r>
              <a:rPr lang="en-GB" dirty="0"/>
              <a:t>Do the steps (1)-(7) from the “Exercise </a:t>
            </a:r>
            <a:r>
              <a:rPr lang="ru-RU" dirty="0"/>
              <a:t>2</a:t>
            </a:r>
            <a:r>
              <a:rPr lang="en-GB" dirty="0"/>
              <a:t>”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59714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Picture 16" descr="A close up of a fence&#10;&#10;Description automatically generated">
            <a:extLst>
              <a:ext uri="{FF2B5EF4-FFF2-40B4-BE49-F238E27FC236}">
                <a16:creationId xmlns:a16="http://schemas.microsoft.com/office/drawing/2014/main" id="{26F2231E-47AF-48CD-838F-DFF8267661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451" y="4845062"/>
            <a:ext cx="7432867" cy="85371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411EDC9-2A8C-7849-8A98-FE3774F941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131" y="-68892"/>
            <a:ext cx="11072813" cy="926326"/>
          </a:xfrm>
        </p:spPr>
        <p:txBody>
          <a:bodyPr/>
          <a:lstStyle/>
          <a:p>
            <a:pPr algn="l"/>
            <a:r>
              <a:rPr lang="en-GB" b="1" dirty="0"/>
              <a:t>What is Umbrella sampling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2F14AB-6567-EC47-994B-790ABEBE3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2283" y="6240026"/>
            <a:ext cx="432000" cy="293632"/>
          </a:xfrm>
        </p:spPr>
        <p:txBody>
          <a:bodyPr/>
          <a:lstStyle/>
          <a:p>
            <a:fld id="{652FD0A2-323C-544B-81C5-8198DDC55B73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7" name="Picture 4" descr="A close up of a lamp&#10;&#10;Description automatically generated">
            <a:extLst>
              <a:ext uri="{FF2B5EF4-FFF2-40B4-BE49-F238E27FC236}">
                <a16:creationId xmlns:a16="http://schemas.microsoft.com/office/drawing/2014/main" id="{E11B5E2F-5E1B-4EB3-BCF2-415900B5F1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966" y="608722"/>
            <a:ext cx="6421126" cy="3971925"/>
          </a:xfrm>
          <a:prstGeom prst="rect">
            <a:avLst/>
          </a:prstGeom>
        </p:spPr>
      </p:pic>
      <p:sp>
        <p:nvSpPr>
          <p:cNvPr id="8" name="Oval 5">
            <a:extLst>
              <a:ext uri="{FF2B5EF4-FFF2-40B4-BE49-F238E27FC236}">
                <a16:creationId xmlns:a16="http://schemas.microsoft.com/office/drawing/2014/main" id="{C1CF4799-E6D7-4F48-8A24-3E52A7B491AF}"/>
              </a:ext>
            </a:extLst>
          </p:cNvPr>
          <p:cNvSpPr/>
          <p:nvPr/>
        </p:nvSpPr>
        <p:spPr>
          <a:xfrm>
            <a:off x="1089916" y="2289882"/>
            <a:ext cx="1285875" cy="757238"/>
          </a:xfrm>
          <a:prstGeom prst="ellipse">
            <a:avLst/>
          </a:prstGeom>
          <a:solidFill>
            <a:schemeClr val="accent2">
              <a:lumMod val="75000"/>
              <a:alpha val="5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 dirty="0"/>
          </a:p>
        </p:txBody>
      </p:sp>
      <p:sp>
        <p:nvSpPr>
          <p:cNvPr id="9" name="Oval 7">
            <a:extLst>
              <a:ext uri="{FF2B5EF4-FFF2-40B4-BE49-F238E27FC236}">
                <a16:creationId xmlns:a16="http://schemas.microsoft.com/office/drawing/2014/main" id="{2851D3F9-3349-4139-BAC7-F73860F33E15}"/>
              </a:ext>
            </a:extLst>
          </p:cNvPr>
          <p:cNvSpPr/>
          <p:nvPr/>
        </p:nvSpPr>
        <p:spPr>
          <a:xfrm>
            <a:off x="5971478" y="3885320"/>
            <a:ext cx="1285875" cy="757238"/>
          </a:xfrm>
          <a:prstGeom prst="ellipse">
            <a:avLst/>
          </a:prstGeom>
          <a:solidFill>
            <a:schemeClr val="accent1">
              <a:lumMod val="75000"/>
              <a:alpha val="5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7F77127-6998-4E8A-83F9-6D10E4B2655F}"/>
              </a:ext>
            </a:extLst>
          </p:cNvPr>
          <p:cNvSpPr txBox="1"/>
          <p:nvPr/>
        </p:nvSpPr>
        <p:spPr>
          <a:xfrm>
            <a:off x="1308409" y="3088433"/>
            <a:ext cx="848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RU" dirty="0"/>
              <a:t>State 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35F3044-F78B-4AAA-9B95-E9CCD1699935}"/>
              </a:ext>
            </a:extLst>
          </p:cNvPr>
          <p:cNvSpPr txBox="1"/>
          <p:nvPr/>
        </p:nvSpPr>
        <p:spPr>
          <a:xfrm>
            <a:off x="6189971" y="4642558"/>
            <a:ext cx="848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RU" dirty="0"/>
              <a:t>State B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9142A10-A166-4749-97C0-A4CD37BFAD25}"/>
              </a:ext>
            </a:extLst>
          </p:cNvPr>
          <p:cNvSpPr txBox="1"/>
          <p:nvPr/>
        </p:nvSpPr>
        <p:spPr>
          <a:xfrm>
            <a:off x="7782982" y="700931"/>
            <a:ext cx="359441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PT Sans" panose="020B0503020203020204"/>
              </a:rPr>
              <a:t>System is stable in state 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PT Sans" panose="020B0503020203020204"/>
              </a:rPr>
              <a:t>System is stable in state 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PT Sans" panose="020B0503020203020204"/>
              </a:rPr>
              <a:t>The transitions between states are possible</a:t>
            </a:r>
          </a:p>
          <a:p>
            <a:r>
              <a:rPr lang="en-US" sz="2000" dirty="0">
                <a:latin typeface="PT Sans" panose="020B0503020203020204"/>
              </a:rPr>
              <a:t>-----</a:t>
            </a:r>
            <a:r>
              <a:rPr lang="en-RU" sz="2000" dirty="0">
                <a:latin typeface="PT Sans" panose="020B0503020203020204"/>
              </a:rPr>
              <a:t>---------------------------------</a:t>
            </a:r>
          </a:p>
          <a:p>
            <a:r>
              <a:rPr lang="en-RU" sz="2000" dirty="0">
                <a:latin typeface="PT Sans" panose="020B0503020203020204"/>
              </a:rPr>
              <a:t>We want to know what is the barrier ∆E</a:t>
            </a:r>
            <a:r>
              <a:rPr lang="en-US" sz="2000" dirty="0">
                <a:latin typeface="PT Sans" panose="020B0503020203020204"/>
              </a:rPr>
              <a:t> and states relative free-energies </a:t>
            </a:r>
            <a:r>
              <a:rPr lang="en-RU" sz="2000" dirty="0">
                <a:latin typeface="PT Sans" panose="020B0503020203020204"/>
              </a:rPr>
              <a:t>∆</a:t>
            </a:r>
            <a:r>
              <a:rPr lang="en-US" sz="2000" dirty="0">
                <a:latin typeface="PT Sans" panose="020B0503020203020204"/>
              </a:rPr>
              <a:t>G</a:t>
            </a:r>
          </a:p>
        </p:txBody>
      </p:sp>
      <p:cxnSp>
        <p:nvCxnSpPr>
          <p:cNvPr id="14" name="Straight Arrow Connector 12">
            <a:extLst>
              <a:ext uri="{FF2B5EF4-FFF2-40B4-BE49-F238E27FC236}">
                <a16:creationId xmlns:a16="http://schemas.microsoft.com/office/drawing/2014/main" id="{26145C14-0F95-44EA-9A03-557CAD39F8A2}"/>
              </a:ext>
            </a:extLst>
          </p:cNvPr>
          <p:cNvCxnSpPr>
            <a:cxnSpLocks/>
          </p:cNvCxnSpPr>
          <p:nvPr/>
        </p:nvCxnSpPr>
        <p:spPr>
          <a:xfrm>
            <a:off x="4085940" y="811384"/>
            <a:ext cx="0" cy="3605633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6">
            <a:extLst>
              <a:ext uri="{FF2B5EF4-FFF2-40B4-BE49-F238E27FC236}">
                <a16:creationId xmlns:a16="http://schemas.microsoft.com/office/drawing/2014/main" id="{93EB242B-6529-4606-8092-738C6594EB75}"/>
              </a:ext>
            </a:extLst>
          </p:cNvPr>
          <p:cNvCxnSpPr>
            <a:cxnSpLocks/>
          </p:cNvCxnSpPr>
          <p:nvPr/>
        </p:nvCxnSpPr>
        <p:spPr>
          <a:xfrm>
            <a:off x="2375791" y="4417017"/>
            <a:ext cx="4238623" cy="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67204220-EF3C-45F9-981C-9EA05095F08A}"/>
              </a:ext>
            </a:extLst>
          </p:cNvPr>
          <p:cNvSpPr txBox="1"/>
          <p:nvPr/>
        </p:nvSpPr>
        <p:spPr>
          <a:xfrm>
            <a:off x="4232997" y="2841262"/>
            <a:ext cx="426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RU" dirty="0"/>
              <a:t>∆E</a:t>
            </a:r>
          </a:p>
        </p:txBody>
      </p:sp>
      <p:sp>
        <p:nvSpPr>
          <p:cNvPr id="74" name="Down Arrow 9">
            <a:extLst>
              <a:ext uri="{FF2B5EF4-FFF2-40B4-BE49-F238E27FC236}">
                <a16:creationId xmlns:a16="http://schemas.microsoft.com/office/drawing/2014/main" id="{5E7CE1FD-765A-4FCB-BE2E-A01F745C6378}"/>
              </a:ext>
            </a:extLst>
          </p:cNvPr>
          <p:cNvSpPr/>
          <p:nvPr/>
        </p:nvSpPr>
        <p:spPr>
          <a:xfrm>
            <a:off x="1108710" y="1907272"/>
            <a:ext cx="238506" cy="557242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75" name="Down Arrow 10">
            <a:extLst>
              <a:ext uri="{FF2B5EF4-FFF2-40B4-BE49-F238E27FC236}">
                <a16:creationId xmlns:a16="http://schemas.microsoft.com/office/drawing/2014/main" id="{579987EF-1F92-4B5F-AD96-8D5DFCB544CA}"/>
              </a:ext>
            </a:extLst>
          </p:cNvPr>
          <p:cNvSpPr/>
          <p:nvPr/>
        </p:nvSpPr>
        <p:spPr>
          <a:xfrm>
            <a:off x="1327785" y="1994192"/>
            <a:ext cx="238506" cy="557242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76" name="Down Arrow 11">
            <a:extLst>
              <a:ext uri="{FF2B5EF4-FFF2-40B4-BE49-F238E27FC236}">
                <a16:creationId xmlns:a16="http://schemas.microsoft.com/office/drawing/2014/main" id="{CBF05609-52F3-414F-B845-6D93C2F8D709}"/>
              </a:ext>
            </a:extLst>
          </p:cNvPr>
          <p:cNvSpPr/>
          <p:nvPr/>
        </p:nvSpPr>
        <p:spPr>
          <a:xfrm>
            <a:off x="1546860" y="2024041"/>
            <a:ext cx="238506" cy="557242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77" name="Down Arrow 12">
            <a:extLst>
              <a:ext uri="{FF2B5EF4-FFF2-40B4-BE49-F238E27FC236}">
                <a16:creationId xmlns:a16="http://schemas.microsoft.com/office/drawing/2014/main" id="{0FD4B677-8530-4529-8521-B7916620D1D0}"/>
              </a:ext>
            </a:extLst>
          </p:cNvPr>
          <p:cNvSpPr/>
          <p:nvPr/>
        </p:nvSpPr>
        <p:spPr>
          <a:xfrm>
            <a:off x="1765935" y="2016183"/>
            <a:ext cx="238506" cy="557242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78" name="Down Arrow 13">
            <a:extLst>
              <a:ext uri="{FF2B5EF4-FFF2-40B4-BE49-F238E27FC236}">
                <a16:creationId xmlns:a16="http://schemas.microsoft.com/office/drawing/2014/main" id="{1E4B565D-10BD-4716-8F6B-5CCD18E8D355}"/>
              </a:ext>
            </a:extLst>
          </p:cNvPr>
          <p:cNvSpPr/>
          <p:nvPr/>
        </p:nvSpPr>
        <p:spPr>
          <a:xfrm>
            <a:off x="1985010" y="1951765"/>
            <a:ext cx="238506" cy="557242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79" name="Down Arrow 14">
            <a:extLst>
              <a:ext uri="{FF2B5EF4-FFF2-40B4-BE49-F238E27FC236}">
                <a16:creationId xmlns:a16="http://schemas.microsoft.com/office/drawing/2014/main" id="{BA569A42-2A0A-4DC5-8AA2-20D98059551E}"/>
              </a:ext>
            </a:extLst>
          </p:cNvPr>
          <p:cNvSpPr/>
          <p:nvPr/>
        </p:nvSpPr>
        <p:spPr>
          <a:xfrm>
            <a:off x="2204085" y="1821363"/>
            <a:ext cx="238506" cy="557242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80" name="Down Arrow 15">
            <a:extLst>
              <a:ext uri="{FF2B5EF4-FFF2-40B4-BE49-F238E27FC236}">
                <a16:creationId xmlns:a16="http://schemas.microsoft.com/office/drawing/2014/main" id="{45524717-A497-443B-B0F8-C471F7EFA141}"/>
              </a:ext>
            </a:extLst>
          </p:cNvPr>
          <p:cNvSpPr/>
          <p:nvPr/>
        </p:nvSpPr>
        <p:spPr>
          <a:xfrm>
            <a:off x="2423160" y="1653248"/>
            <a:ext cx="238506" cy="557242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81" name="Down Arrow 16">
            <a:extLst>
              <a:ext uri="{FF2B5EF4-FFF2-40B4-BE49-F238E27FC236}">
                <a16:creationId xmlns:a16="http://schemas.microsoft.com/office/drawing/2014/main" id="{5AD9494A-199A-4EB0-8F14-2BE5C283616F}"/>
              </a:ext>
            </a:extLst>
          </p:cNvPr>
          <p:cNvSpPr/>
          <p:nvPr/>
        </p:nvSpPr>
        <p:spPr>
          <a:xfrm>
            <a:off x="2642235" y="1428574"/>
            <a:ext cx="238506" cy="557242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82" name="Down Arrow 17">
            <a:extLst>
              <a:ext uri="{FF2B5EF4-FFF2-40B4-BE49-F238E27FC236}">
                <a16:creationId xmlns:a16="http://schemas.microsoft.com/office/drawing/2014/main" id="{911B46AD-124E-41DD-8539-714D792B17BE}"/>
              </a:ext>
            </a:extLst>
          </p:cNvPr>
          <p:cNvSpPr/>
          <p:nvPr/>
        </p:nvSpPr>
        <p:spPr>
          <a:xfrm>
            <a:off x="2861310" y="1119070"/>
            <a:ext cx="238506" cy="557242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83" name="Down Arrow 18">
            <a:extLst>
              <a:ext uri="{FF2B5EF4-FFF2-40B4-BE49-F238E27FC236}">
                <a16:creationId xmlns:a16="http://schemas.microsoft.com/office/drawing/2014/main" id="{A2049ED1-CA25-477C-910E-F8241044BD5B}"/>
              </a:ext>
            </a:extLst>
          </p:cNvPr>
          <p:cNvSpPr/>
          <p:nvPr/>
        </p:nvSpPr>
        <p:spPr>
          <a:xfrm>
            <a:off x="3080385" y="856686"/>
            <a:ext cx="238506" cy="557242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84" name="Down Arrow 19">
            <a:extLst>
              <a:ext uri="{FF2B5EF4-FFF2-40B4-BE49-F238E27FC236}">
                <a16:creationId xmlns:a16="http://schemas.microsoft.com/office/drawing/2014/main" id="{75DD9CF6-6AF5-478A-B543-258419026FC7}"/>
              </a:ext>
            </a:extLst>
          </p:cNvPr>
          <p:cNvSpPr/>
          <p:nvPr/>
        </p:nvSpPr>
        <p:spPr>
          <a:xfrm>
            <a:off x="3299460" y="594305"/>
            <a:ext cx="238506" cy="557242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85" name="Down Arrow 20">
            <a:extLst>
              <a:ext uri="{FF2B5EF4-FFF2-40B4-BE49-F238E27FC236}">
                <a16:creationId xmlns:a16="http://schemas.microsoft.com/office/drawing/2014/main" id="{A2A48A19-8C40-49A6-B880-04FCB82F5056}"/>
              </a:ext>
            </a:extLst>
          </p:cNvPr>
          <p:cNvSpPr/>
          <p:nvPr/>
        </p:nvSpPr>
        <p:spPr>
          <a:xfrm>
            <a:off x="3518535" y="388486"/>
            <a:ext cx="238506" cy="557242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86" name="Down Arrow 21">
            <a:extLst>
              <a:ext uri="{FF2B5EF4-FFF2-40B4-BE49-F238E27FC236}">
                <a16:creationId xmlns:a16="http://schemas.microsoft.com/office/drawing/2014/main" id="{7B510543-1608-4EAA-B6D3-86D198A3FA3C}"/>
              </a:ext>
            </a:extLst>
          </p:cNvPr>
          <p:cNvSpPr/>
          <p:nvPr/>
        </p:nvSpPr>
        <p:spPr>
          <a:xfrm>
            <a:off x="3737610" y="258078"/>
            <a:ext cx="238506" cy="557242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87" name="Down Arrow 22">
            <a:extLst>
              <a:ext uri="{FF2B5EF4-FFF2-40B4-BE49-F238E27FC236}">
                <a16:creationId xmlns:a16="http://schemas.microsoft.com/office/drawing/2014/main" id="{20FEFB30-E181-4EAA-AE3D-94997FFA6E08}"/>
              </a:ext>
            </a:extLst>
          </p:cNvPr>
          <p:cNvSpPr/>
          <p:nvPr/>
        </p:nvSpPr>
        <p:spPr>
          <a:xfrm>
            <a:off x="3956685" y="203084"/>
            <a:ext cx="238506" cy="557242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88" name="Down Arrow 23">
            <a:extLst>
              <a:ext uri="{FF2B5EF4-FFF2-40B4-BE49-F238E27FC236}">
                <a16:creationId xmlns:a16="http://schemas.microsoft.com/office/drawing/2014/main" id="{C9DD0EA9-588B-4A3D-9C1B-A471DE6F46D9}"/>
              </a:ext>
            </a:extLst>
          </p:cNvPr>
          <p:cNvSpPr/>
          <p:nvPr/>
        </p:nvSpPr>
        <p:spPr>
          <a:xfrm>
            <a:off x="4175760" y="261214"/>
            <a:ext cx="238506" cy="557242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89" name="Down Arrow 24">
            <a:extLst>
              <a:ext uri="{FF2B5EF4-FFF2-40B4-BE49-F238E27FC236}">
                <a16:creationId xmlns:a16="http://schemas.microsoft.com/office/drawing/2014/main" id="{655A45D7-4EF2-4EE7-92DC-890A186771EF}"/>
              </a:ext>
            </a:extLst>
          </p:cNvPr>
          <p:cNvSpPr/>
          <p:nvPr/>
        </p:nvSpPr>
        <p:spPr>
          <a:xfrm>
            <a:off x="4394835" y="404187"/>
            <a:ext cx="238506" cy="557242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90" name="Down Arrow 25">
            <a:extLst>
              <a:ext uri="{FF2B5EF4-FFF2-40B4-BE49-F238E27FC236}">
                <a16:creationId xmlns:a16="http://schemas.microsoft.com/office/drawing/2014/main" id="{38956586-F4B9-4127-932A-36B3282A8442}"/>
              </a:ext>
            </a:extLst>
          </p:cNvPr>
          <p:cNvSpPr/>
          <p:nvPr/>
        </p:nvSpPr>
        <p:spPr>
          <a:xfrm>
            <a:off x="4613910" y="641430"/>
            <a:ext cx="238506" cy="557242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91" name="Down Arrow 26">
            <a:extLst>
              <a:ext uri="{FF2B5EF4-FFF2-40B4-BE49-F238E27FC236}">
                <a16:creationId xmlns:a16="http://schemas.microsoft.com/office/drawing/2014/main" id="{4671AF84-4C2F-4713-B917-E96D768F92E3}"/>
              </a:ext>
            </a:extLst>
          </p:cNvPr>
          <p:cNvSpPr/>
          <p:nvPr/>
        </p:nvSpPr>
        <p:spPr>
          <a:xfrm>
            <a:off x="4832985" y="1020075"/>
            <a:ext cx="238506" cy="557242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92" name="Down Arrow 27">
            <a:extLst>
              <a:ext uri="{FF2B5EF4-FFF2-40B4-BE49-F238E27FC236}">
                <a16:creationId xmlns:a16="http://schemas.microsoft.com/office/drawing/2014/main" id="{3D13F775-C0EA-4811-9138-2AB3193ED4FF}"/>
              </a:ext>
            </a:extLst>
          </p:cNvPr>
          <p:cNvSpPr/>
          <p:nvPr/>
        </p:nvSpPr>
        <p:spPr>
          <a:xfrm>
            <a:off x="5052060" y="1455280"/>
            <a:ext cx="238506" cy="557242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93" name="Down Arrow 28">
            <a:extLst>
              <a:ext uri="{FF2B5EF4-FFF2-40B4-BE49-F238E27FC236}">
                <a16:creationId xmlns:a16="http://schemas.microsoft.com/office/drawing/2014/main" id="{7F5DB25F-CAEA-4284-B646-3A779D9A39CA}"/>
              </a:ext>
            </a:extLst>
          </p:cNvPr>
          <p:cNvSpPr/>
          <p:nvPr/>
        </p:nvSpPr>
        <p:spPr>
          <a:xfrm>
            <a:off x="5271135" y="1890487"/>
            <a:ext cx="238506" cy="557242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94" name="Down Arrow 29">
            <a:extLst>
              <a:ext uri="{FF2B5EF4-FFF2-40B4-BE49-F238E27FC236}">
                <a16:creationId xmlns:a16="http://schemas.microsoft.com/office/drawing/2014/main" id="{047880EE-A0E0-4FC9-BAA2-D05A8972DDC7}"/>
              </a:ext>
            </a:extLst>
          </p:cNvPr>
          <p:cNvSpPr/>
          <p:nvPr/>
        </p:nvSpPr>
        <p:spPr>
          <a:xfrm>
            <a:off x="5490210" y="2401104"/>
            <a:ext cx="238506" cy="557242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95" name="Down Arrow 30">
            <a:extLst>
              <a:ext uri="{FF2B5EF4-FFF2-40B4-BE49-F238E27FC236}">
                <a16:creationId xmlns:a16="http://schemas.microsoft.com/office/drawing/2014/main" id="{5AABAA3E-707B-413E-8BB2-F81D0BC40FAD}"/>
              </a:ext>
            </a:extLst>
          </p:cNvPr>
          <p:cNvSpPr/>
          <p:nvPr/>
        </p:nvSpPr>
        <p:spPr>
          <a:xfrm>
            <a:off x="5709285" y="2874016"/>
            <a:ext cx="238506" cy="557242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96" name="Down Arrow 31">
            <a:extLst>
              <a:ext uri="{FF2B5EF4-FFF2-40B4-BE49-F238E27FC236}">
                <a16:creationId xmlns:a16="http://schemas.microsoft.com/office/drawing/2014/main" id="{1935BD1E-987F-4794-A602-90DF98822EE4}"/>
              </a:ext>
            </a:extLst>
          </p:cNvPr>
          <p:cNvSpPr/>
          <p:nvPr/>
        </p:nvSpPr>
        <p:spPr>
          <a:xfrm>
            <a:off x="5928360" y="3271514"/>
            <a:ext cx="238506" cy="557242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97" name="Down Arrow 32">
            <a:extLst>
              <a:ext uri="{FF2B5EF4-FFF2-40B4-BE49-F238E27FC236}">
                <a16:creationId xmlns:a16="http://schemas.microsoft.com/office/drawing/2014/main" id="{C312DF41-D664-404E-BB84-09775A2B6DAB}"/>
              </a:ext>
            </a:extLst>
          </p:cNvPr>
          <p:cNvSpPr/>
          <p:nvPr/>
        </p:nvSpPr>
        <p:spPr>
          <a:xfrm>
            <a:off x="6147435" y="3574746"/>
            <a:ext cx="238506" cy="557242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98" name="Down Arrow 33">
            <a:extLst>
              <a:ext uri="{FF2B5EF4-FFF2-40B4-BE49-F238E27FC236}">
                <a16:creationId xmlns:a16="http://schemas.microsoft.com/office/drawing/2014/main" id="{B03843B4-5373-4392-8E80-D52A1843E1F3}"/>
              </a:ext>
            </a:extLst>
          </p:cNvPr>
          <p:cNvSpPr/>
          <p:nvPr/>
        </p:nvSpPr>
        <p:spPr>
          <a:xfrm>
            <a:off x="6366510" y="3736573"/>
            <a:ext cx="238506" cy="557242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99" name="Down Arrow 34">
            <a:extLst>
              <a:ext uri="{FF2B5EF4-FFF2-40B4-BE49-F238E27FC236}">
                <a16:creationId xmlns:a16="http://schemas.microsoft.com/office/drawing/2014/main" id="{CC2C2238-F6B6-461C-8D8D-1011694DC2A6}"/>
              </a:ext>
            </a:extLst>
          </p:cNvPr>
          <p:cNvSpPr/>
          <p:nvPr/>
        </p:nvSpPr>
        <p:spPr>
          <a:xfrm>
            <a:off x="6585585" y="3766422"/>
            <a:ext cx="238506" cy="557242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100" name="Down Arrow 35">
            <a:extLst>
              <a:ext uri="{FF2B5EF4-FFF2-40B4-BE49-F238E27FC236}">
                <a16:creationId xmlns:a16="http://schemas.microsoft.com/office/drawing/2014/main" id="{71BA9410-F57F-4892-A81B-2A8C7F4C241C}"/>
              </a:ext>
            </a:extLst>
          </p:cNvPr>
          <p:cNvSpPr/>
          <p:nvPr/>
        </p:nvSpPr>
        <p:spPr>
          <a:xfrm>
            <a:off x="6804660" y="3528806"/>
            <a:ext cx="238506" cy="557242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053CE442-556A-49E0-A18C-6B82B682CE59}"/>
              </a:ext>
            </a:extLst>
          </p:cNvPr>
          <p:cNvSpPr txBox="1"/>
          <p:nvPr/>
        </p:nvSpPr>
        <p:spPr>
          <a:xfrm>
            <a:off x="7697066" y="3561969"/>
            <a:ext cx="386579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PT Sans" panose="020B0503020203020204"/>
              </a:rPr>
              <a:t>Energy profile integrated from the coordinate distribution in each window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PT Sans" panose="020B0503020203020204"/>
              </a:rPr>
              <a:t>Sufficient overlap between windows needed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>
                <a:latin typeface="PT Sans" panose="020B0503020203020204"/>
              </a:rPr>
              <a:t>Gromacs</a:t>
            </a:r>
            <a:r>
              <a:rPr lang="en-US" sz="2000" dirty="0">
                <a:latin typeface="PT Sans" panose="020B0503020203020204"/>
              </a:rPr>
              <a:t> has tool </a:t>
            </a:r>
            <a:r>
              <a:rPr lang="en-US" sz="2000" b="1" dirty="0">
                <a:solidFill>
                  <a:srgbClr val="FF0000"/>
                </a:solidFill>
                <a:latin typeface="PT Sans" panose="020B0503020203020204"/>
              </a:rPr>
              <a:t>gmx wham </a:t>
            </a:r>
            <a:r>
              <a:rPr lang="en-US" sz="2000" dirty="0">
                <a:latin typeface="PT Sans" panose="020B0503020203020204"/>
              </a:rPr>
              <a:t>to perform integration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F5C2E74B-4CD2-4EEA-B9BC-B7CE599E885B}"/>
              </a:ext>
            </a:extLst>
          </p:cNvPr>
          <p:cNvSpPr txBox="1"/>
          <p:nvPr/>
        </p:nvSpPr>
        <p:spPr>
          <a:xfrm>
            <a:off x="2456350" y="5723229"/>
            <a:ext cx="7279299" cy="64633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GB" b="1" dirty="0"/>
              <a:t>For further information please follow Umbrella sampling tutorial:</a:t>
            </a:r>
          </a:p>
          <a:p>
            <a:r>
              <a:rPr lang="en-GB" b="1" dirty="0">
                <a:solidFill>
                  <a:schemeClr val="accent1"/>
                </a:solidFill>
                <a:hlinkClick r:id="rId4"/>
              </a:rPr>
              <a:t>http://www.mdtutorials.com/gmx/umbrella/index.html</a:t>
            </a:r>
            <a:endParaRPr lang="en-GB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6674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93" grpId="0" animBg="1"/>
      <p:bldP spid="94" grpId="0" animBg="1"/>
      <p:bldP spid="95" grpId="0" animBg="1"/>
      <p:bldP spid="96" grpId="0" animBg="1"/>
      <p:bldP spid="97" grpId="0" animBg="1"/>
      <p:bldP spid="98" grpId="0" animBg="1"/>
      <p:bldP spid="99" grpId="0" animBg="1"/>
      <p:bldP spid="100" grpId="0" animBg="1"/>
      <p:bldP spid="102" grpId="0"/>
      <p:bldP spid="10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11EDC9-2A8C-7849-8A98-FE3774F94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b="1" dirty="0"/>
              <a:t>MDP Parameters: umbrella sampling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2F14AB-6567-EC47-994B-790ABEBE3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FD0A2-323C-544B-81C5-8198DDC55B73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BD92AB-1EFD-E24A-8FEC-296800A97F49}"/>
              </a:ext>
            </a:extLst>
          </p:cNvPr>
          <p:cNvSpPr txBox="1"/>
          <p:nvPr/>
        </p:nvSpPr>
        <p:spPr>
          <a:xfrm>
            <a:off x="542925" y="1508673"/>
            <a:ext cx="6915966" cy="45243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pull                    = </a:t>
            </a:r>
            <a:r>
              <a:rPr lang="en-GB" dirty="0">
                <a:solidFill>
                  <a:srgbClr val="4472C3"/>
                </a:solidFill>
              </a:rPr>
              <a:t>yes</a:t>
            </a:r>
          </a:p>
          <a:p>
            <a:r>
              <a:rPr lang="en-GB" dirty="0" err="1"/>
              <a:t>pull_ncoords</a:t>
            </a:r>
            <a:r>
              <a:rPr lang="en-GB" dirty="0"/>
              <a:t>       = </a:t>
            </a:r>
            <a:r>
              <a:rPr lang="en-GB" dirty="0">
                <a:solidFill>
                  <a:srgbClr val="4472C3"/>
                </a:solidFill>
              </a:rPr>
              <a:t>1</a:t>
            </a:r>
            <a:r>
              <a:rPr lang="en-GB" dirty="0"/>
              <a:t>         ; only one reaction coordinate</a:t>
            </a:r>
          </a:p>
          <a:p>
            <a:r>
              <a:rPr lang="en-GB" dirty="0" err="1"/>
              <a:t>pull_ngroups</a:t>
            </a:r>
            <a:r>
              <a:rPr lang="en-GB" dirty="0"/>
              <a:t>       = </a:t>
            </a:r>
            <a:r>
              <a:rPr lang="en-GB" dirty="0">
                <a:solidFill>
                  <a:srgbClr val="4472C3"/>
                </a:solidFill>
              </a:rPr>
              <a:t>4</a:t>
            </a:r>
            <a:r>
              <a:rPr lang="en-GB" dirty="0"/>
              <a:t>         ; four groups defining one reaction coordinate</a:t>
            </a:r>
          </a:p>
          <a:p>
            <a:r>
              <a:rPr lang="en-GB" dirty="0"/>
              <a:t>pull_group1_name        = </a:t>
            </a:r>
            <a:r>
              <a:rPr lang="en-GB" dirty="0">
                <a:solidFill>
                  <a:srgbClr val="4472C3"/>
                </a:solidFill>
              </a:rPr>
              <a:t>group1 </a:t>
            </a:r>
            <a:r>
              <a:rPr lang="en-GB" dirty="0"/>
              <a:t>; groups are defined in index file</a:t>
            </a:r>
          </a:p>
          <a:p>
            <a:r>
              <a:rPr lang="en-GB" dirty="0"/>
              <a:t>pull_group2_name        = </a:t>
            </a:r>
            <a:r>
              <a:rPr lang="en-GB" dirty="0">
                <a:solidFill>
                  <a:srgbClr val="4472C3"/>
                </a:solidFill>
              </a:rPr>
              <a:t>group2</a:t>
            </a:r>
          </a:p>
          <a:p>
            <a:r>
              <a:rPr lang="en-GB" dirty="0"/>
              <a:t>pull_group3_name        = </a:t>
            </a:r>
            <a:r>
              <a:rPr lang="en-GB" dirty="0">
                <a:solidFill>
                  <a:srgbClr val="4472C3"/>
                </a:solidFill>
              </a:rPr>
              <a:t>group3</a:t>
            </a:r>
          </a:p>
          <a:p>
            <a:r>
              <a:rPr lang="en-GB" dirty="0"/>
              <a:t>pull_group4_name        = </a:t>
            </a:r>
            <a:r>
              <a:rPr lang="en-GB" dirty="0">
                <a:solidFill>
                  <a:srgbClr val="4472C3"/>
                </a:solidFill>
              </a:rPr>
              <a:t>group4</a:t>
            </a:r>
          </a:p>
          <a:p>
            <a:r>
              <a:rPr lang="en-GB" dirty="0"/>
              <a:t>pull_coord1_type        = </a:t>
            </a:r>
            <a:r>
              <a:rPr lang="en-GB" dirty="0">
                <a:solidFill>
                  <a:srgbClr val="4472C3"/>
                </a:solidFill>
              </a:rPr>
              <a:t>umbrella</a:t>
            </a:r>
            <a:r>
              <a:rPr lang="en-GB" dirty="0"/>
              <a:t>  </a:t>
            </a:r>
          </a:p>
          <a:p>
            <a:r>
              <a:rPr lang="en-GB" dirty="0"/>
              <a:t>pull_coord1_geometry    = </a:t>
            </a:r>
            <a:r>
              <a:rPr lang="en-GB" dirty="0">
                <a:solidFill>
                  <a:srgbClr val="4472C3"/>
                </a:solidFill>
              </a:rPr>
              <a:t>dihedral</a:t>
            </a:r>
          </a:p>
          <a:p>
            <a:r>
              <a:rPr lang="en-GB" dirty="0"/>
              <a:t>pull_coord1_dim         = </a:t>
            </a:r>
            <a:r>
              <a:rPr lang="en-GB" dirty="0">
                <a:solidFill>
                  <a:srgbClr val="4472C3"/>
                </a:solidFill>
              </a:rPr>
              <a:t>Y </a:t>
            </a:r>
            <a:r>
              <a:rPr lang="en-GB" dirty="0" err="1">
                <a:solidFill>
                  <a:srgbClr val="4472C3"/>
                </a:solidFill>
              </a:rPr>
              <a:t>Y</a:t>
            </a:r>
            <a:r>
              <a:rPr lang="en-GB" dirty="0">
                <a:solidFill>
                  <a:srgbClr val="4472C3"/>
                </a:solidFill>
              </a:rPr>
              <a:t> </a:t>
            </a:r>
            <a:r>
              <a:rPr lang="en-GB" dirty="0" err="1">
                <a:solidFill>
                  <a:srgbClr val="4472C3"/>
                </a:solidFill>
              </a:rPr>
              <a:t>Y</a:t>
            </a:r>
            <a:endParaRPr lang="en-GB" dirty="0">
              <a:solidFill>
                <a:srgbClr val="4472C3"/>
              </a:solidFill>
            </a:endParaRPr>
          </a:p>
          <a:p>
            <a:r>
              <a:rPr lang="en-GB" dirty="0"/>
              <a:t>pull_coord1_groups      = </a:t>
            </a:r>
            <a:r>
              <a:rPr lang="en-GB" dirty="0">
                <a:solidFill>
                  <a:srgbClr val="4472C3"/>
                </a:solidFill>
              </a:rPr>
              <a:t>1 2 2 3 3 4</a:t>
            </a:r>
            <a:endParaRPr lang="en-GB" dirty="0"/>
          </a:p>
          <a:p>
            <a:r>
              <a:rPr lang="en-GB" dirty="0"/>
              <a:t>pull-coord1-init	= </a:t>
            </a:r>
            <a:r>
              <a:rPr lang="en-GB" dirty="0">
                <a:solidFill>
                  <a:srgbClr val="4472C3"/>
                </a:solidFill>
              </a:rPr>
              <a:t>-180           </a:t>
            </a:r>
            <a:r>
              <a:rPr lang="en-GB" dirty="0"/>
              <a:t>; this is your angle value</a:t>
            </a:r>
          </a:p>
          <a:p>
            <a:r>
              <a:rPr lang="en-GB" dirty="0"/>
              <a:t>pull_coord1_rate        = 0.00       ; restrain in place</a:t>
            </a:r>
          </a:p>
          <a:p>
            <a:r>
              <a:rPr lang="en-GB" dirty="0"/>
              <a:t>pull_coord1_k           = </a:t>
            </a:r>
            <a:r>
              <a:rPr lang="en-GB" dirty="0">
                <a:solidFill>
                  <a:srgbClr val="4472C3"/>
                </a:solidFill>
              </a:rPr>
              <a:t>418.4</a:t>
            </a:r>
            <a:r>
              <a:rPr lang="en-GB" dirty="0"/>
              <a:t>      ; kJ mol^-1 nm^-2</a:t>
            </a:r>
          </a:p>
          <a:p>
            <a:r>
              <a:rPr lang="en-GB" dirty="0"/>
              <a:t>pull-</a:t>
            </a:r>
            <a:r>
              <a:rPr lang="en-GB" dirty="0" err="1"/>
              <a:t>nstxout</a:t>
            </a:r>
            <a:r>
              <a:rPr lang="en-GB" dirty="0"/>
              <a:t>             = </a:t>
            </a:r>
            <a:r>
              <a:rPr lang="en-GB" dirty="0">
                <a:solidFill>
                  <a:srgbClr val="4472C3"/>
                </a:solidFill>
              </a:rPr>
              <a:t>1               </a:t>
            </a:r>
            <a:r>
              <a:rPr lang="en-GB" dirty="0"/>
              <a:t>; output pulling coordinate each step</a:t>
            </a:r>
          </a:p>
          <a:p>
            <a:r>
              <a:rPr lang="en-GB" dirty="0"/>
              <a:t>pull-</a:t>
            </a:r>
            <a:r>
              <a:rPr lang="en-GB" dirty="0" err="1"/>
              <a:t>nstfout</a:t>
            </a:r>
            <a:r>
              <a:rPr lang="en-GB" dirty="0"/>
              <a:t>             = </a:t>
            </a:r>
            <a:r>
              <a:rPr lang="en-GB" dirty="0">
                <a:solidFill>
                  <a:srgbClr val="4472C3"/>
                </a:solidFill>
              </a:rPr>
              <a:t>1</a:t>
            </a:r>
            <a:r>
              <a:rPr lang="en-GB" dirty="0"/>
              <a:t>               ; output pulling force each step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C9008CA-06D9-4C9A-818D-0D25009E13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7202" y="3451558"/>
            <a:ext cx="3393145" cy="257958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8E79FED-2613-4D67-8EAA-004BC66C218F}"/>
              </a:ext>
            </a:extLst>
          </p:cNvPr>
          <p:cNvSpPr txBox="1"/>
          <p:nvPr/>
        </p:nvSpPr>
        <p:spPr>
          <a:xfrm>
            <a:off x="576262" y="1073838"/>
            <a:ext cx="6882629" cy="400110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</a:rPr>
              <a:t>&gt;&gt; </a:t>
            </a:r>
            <a:r>
              <a:rPr lang="en-US" sz="2000" dirty="0">
                <a:solidFill>
                  <a:schemeClr val="bg1"/>
                </a:solidFill>
              </a:rPr>
              <a:t>less </a:t>
            </a:r>
            <a:r>
              <a:rPr lang="en-GB" sz="2000" b="1" dirty="0" err="1">
                <a:solidFill>
                  <a:schemeClr val="bg1"/>
                </a:solidFill>
              </a:rPr>
              <a:t>qmmm_md_umbrella.mdp</a:t>
            </a:r>
            <a:endParaRPr lang="en-GB" sz="2000" dirty="0">
              <a:solidFill>
                <a:schemeClr val="bg1"/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983365E-D879-49FC-AB16-697899CC4E9C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8317" y="962752"/>
            <a:ext cx="3242604" cy="257958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874986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11EDC9-2A8C-7849-8A98-FE3774F94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b="1" dirty="0"/>
              <a:t>MDP Parameters: QM/MM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2F14AB-6567-EC47-994B-790ABEBE3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FD0A2-323C-544B-81C5-8198DDC55B73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BD92AB-1EFD-E24A-8FEC-296800A97F49}"/>
              </a:ext>
            </a:extLst>
          </p:cNvPr>
          <p:cNvSpPr txBox="1"/>
          <p:nvPr/>
        </p:nvSpPr>
        <p:spPr>
          <a:xfrm>
            <a:off x="542925" y="2322326"/>
            <a:ext cx="5641658" cy="175432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 err="1"/>
              <a:t>qmmm</a:t>
            </a:r>
            <a:r>
              <a:rPr lang="en-GB" dirty="0"/>
              <a:t>-active                = </a:t>
            </a:r>
            <a:r>
              <a:rPr lang="en-GB" dirty="0">
                <a:solidFill>
                  <a:srgbClr val="4472C3"/>
                </a:solidFill>
              </a:rPr>
              <a:t>true </a:t>
            </a:r>
          </a:p>
          <a:p>
            <a:r>
              <a:rPr lang="en-GB" dirty="0" err="1"/>
              <a:t>qmmm-qmgroup</a:t>
            </a:r>
            <a:r>
              <a:rPr lang="en-GB" dirty="0"/>
              <a:t>            = </a:t>
            </a:r>
            <a:r>
              <a:rPr lang="en-GB" dirty="0" err="1">
                <a:solidFill>
                  <a:srgbClr val="4472C3"/>
                </a:solidFill>
              </a:rPr>
              <a:t>QMatoms</a:t>
            </a:r>
            <a:endParaRPr lang="en-GB" dirty="0">
              <a:solidFill>
                <a:srgbClr val="4472C3"/>
              </a:solidFill>
            </a:endParaRPr>
          </a:p>
          <a:p>
            <a:r>
              <a:rPr lang="en-GB" dirty="0" err="1"/>
              <a:t>qmmm-qmmethod</a:t>
            </a:r>
            <a:r>
              <a:rPr lang="en-GB" dirty="0"/>
              <a:t>          = </a:t>
            </a:r>
            <a:r>
              <a:rPr lang="en-GB" dirty="0">
                <a:solidFill>
                  <a:srgbClr val="4472C3"/>
                </a:solidFill>
              </a:rPr>
              <a:t>PBE</a:t>
            </a:r>
          </a:p>
          <a:p>
            <a:r>
              <a:rPr lang="en-GB" dirty="0" err="1"/>
              <a:t>qmmm-qmcharge</a:t>
            </a:r>
            <a:r>
              <a:rPr lang="en-GB" dirty="0"/>
              <a:t>          = </a:t>
            </a:r>
            <a:r>
              <a:rPr lang="en-GB" dirty="0">
                <a:solidFill>
                  <a:srgbClr val="4472C3"/>
                </a:solidFill>
              </a:rPr>
              <a:t>0</a:t>
            </a:r>
          </a:p>
          <a:p>
            <a:r>
              <a:rPr lang="en-GB" dirty="0" err="1"/>
              <a:t>qmmm-qmmultiplicity</a:t>
            </a:r>
            <a:r>
              <a:rPr lang="en-GB" dirty="0"/>
              <a:t>     = </a:t>
            </a:r>
            <a:r>
              <a:rPr lang="ru-RU" dirty="0">
                <a:solidFill>
                  <a:srgbClr val="4472C3"/>
                </a:solidFill>
              </a:rPr>
              <a:t>1</a:t>
            </a:r>
            <a:endParaRPr lang="en-GB" dirty="0">
              <a:solidFill>
                <a:srgbClr val="4472C3"/>
              </a:solidFill>
            </a:endParaRPr>
          </a:p>
          <a:p>
            <a:endParaRPr lang="en-GB" dirty="0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EC9BF158-56A8-4767-8E7E-0E20A36E8DC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7877" y="1435093"/>
            <a:ext cx="4435785" cy="352879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01273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ADA27EC-F9E7-4F19-BAF1-C48EE607C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b="1" dirty="0"/>
              <a:t>Isomerization free energy with MM forcefield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A38C59B-484B-4C78-A2A5-D3D015D3E8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FD0A2-323C-544B-81C5-8198DDC55B73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4582055-4ECC-42E8-AE03-EC4ECA68F6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925" y="1883475"/>
            <a:ext cx="3161522" cy="2809817"/>
          </a:xfrm>
          <a:prstGeom prst="rect">
            <a:avLst/>
          </a:prstGeom>
        </p:spPr>
      </p:pic>
      <p:sp>
        <p:nvSpPr>
          <p:cNvPr id="9" name="Стрелка: вправо 8">
            <a:extLst>
              <a:ext uri="{FF2B5EF4-FFF2-40B4-BE49-F238E27FC236}">
                <a16:creationId xmlns:a16="http://schemas.microsoft.com/office/drawing/2014/main" id="{27A30B01-D275-423B-9C7D-03DEF1983665}"/>
              </a:ext>
            </a:extLst>
          </p:cNvPr>
          <p:cNvSpPr/>
          <p:nvPr/>
        </p:nvSpPr>
        <p:spPr>
          <a:xfrm>
            <a:off x="4284566" y="2870372"/>
            <a:ext cx="1332412" cy="4180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FE2447C-1532-4D66-8AF0-45C7E4711738}"/>
              </a:ext>
            </a:extLst>
          </p:cNvPr>
          <p:cNvSpPr txBox="1"/>
          <p:nvPr/>
        </p:nvSpPr>
        <p:spPr>
          <a:xfrm>
            <a:off x="696685" y="5382981"/>
            <a:ext cx="113313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&gt;160 KJ/mol isomerization barrier. Lets see how it changes if we will go for QM simulation</a:t>
            </a:r>
            <a:r>
              <a:rPr lang="ru-RU" sz="2400" dirty="0"/>
              <a:t>!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B303D29-6E25-4884-A74D-280F3C0C8ABE}"/>
              </a:ext>
            </a:extLst>
          </p:cNvPr>
          <p:cNvSpPr txBox="1"/>
          <p:nvPr/>
        </p:nvSpPr>
        <p:spPr>
          <a:xfrm>
            <a:off x="696685" y="1106372"/>
            <a:ext cx="56153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</a:t>
            </a:r>
            <a:r>
              <a:rPr lang="ru-RU" dirty="0"/>
              <a:t>mber14</a:t>
            </a:r>
            <a:r>
              <a:rPr lang="en-US" dirty="0"/>
              <a:t> Forcefield, </a:t>
            </a:r>
            <a:r>
              <a:rPr lang="en-US" dirty="0" err="1"/>
              <a:t>Gromacs</a:t>
            </a:r>
            <a:r>
              <a:rPr lang="en-US" dirty="0"/>
              <a:t> simulation, 1ns each window</a:t>
            </a:r>
            <a:endParaRPr lang="ru-RU" dirty="0"/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F149362E-3E25-4E20-9D50-9A84AA3229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5360" y="1466546"/>
            <a:ext cx="5691755" cy="3656478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12B31C8-94FF-4AC0-8117-04A8B6721AD3}"/>
              </a:ext>
            </a:extLst>
          </p:cNvPr>
          <p:cNvSpPr txBox="1">
            <a:spLocks/>
          </p:cNvSpPr>
          <p:nvPr/>
        </p:nvSpPr>
        <p:spPr>
          <a:xfrm>
            <a:off x="3570277" y="5844646"/>
            <a:ext cx="5076573" cy="540469"/>
          </a:xfrm>
          <a:prstGeom prst="rect">
            <a:avLst/>
          </a:prstGeom>
          <a:solidFill>
            <a:srgbClr val="FFC000"/>
          </a:solidFill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PT Sans" panose="020B0503020203020204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PT Sans" panose="020B0503020203020204" pitchFamily="34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PT Sans" panose="020B0503020203020204" pitchFamily="34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PT Sans" panose="020B0503020203020204" pitchFamily="34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PT Sans" panose="020B0503020203020204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itchFamily="2" charset="2"/>
              <a:buNone/>
            </a:pPr>
            <a:r>
              <a:rPr lang="en-GB" dirty="0"/>
              <a:t>Do the steps (9)-(10) from the “Exercise 2”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50652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/>
      <p:bldP spid="10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ADA27EC-F9E7-4F19-BAF1-C48EE607C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b="1" dirty="0"/>
              <a:t>Isomerization free energy with QM 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A38C59B-484B-4C78-A2A5-D3D015D3E8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FD0A2-323C-544B-81C5-8198DDC55B73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4582055-4ECC-42E8-AE03-EC4ECA68F6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5472" y="1170462"/>
            <a:ext cx="3918857" cy="348290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B303D29-6E25-4884-A74D-280F3C0C8ABE}"/>
              </a:ext>
            </a:extLst>
          </p:cNvPr>
          <p:cNvSpPr txBox="1"/>
          <p:nvPr/>
        </p:nvSpPr>
        <p:spPr>
          <a:xfrm>
            <a:off x="3008993" y="1217239"/>
            <a:ext cx="66397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PBE, Gromacs-CP2K simulation for ~100fs (100 steps) for each frame</a:t>
            </a:r>
            <a:endParaRPr lang="ru-RU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DBADAFD-AF0D-467C-96C8-AF5591768C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1046" y="1868493"/>
            <a:ext cx="4507843" cy="2703507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84644823-EA61-4576-8864-2A4D26C456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7129" y="4653364"/>
            <a:ext cx="4071760" cy="1402202"/>
          </a:xfrm>
          <a:prstGeom prst="rect">
            <a:avLst/>
          </a:prstGeom>
        </p:spPr>
      </p:pic>
      <p:sp>
        <p:nvSpPr>
          <p:cNvPr id="13" name="Овал 12">
            <a:extLst>
              <a:ext uri="{FF2B5EF4-FFF2-40B4-BE49-F238E27FC236}">
                <a16:creationId xmlns:a16="http://schemas.microsoft.com/office/drawing/2014/main" id="{88857756-83B5-4779-A22C-30FCC74087F4}"/>
              </a:ext>
            </a:extLst>
          </p:cNvPr>
          <p:cNvSpPr/>
          <p:nvPr/>
        </p:nvSpPr>
        <p:spPr>
          <a:xfrm>
            <a:off x="4095259" y="3834882"/>
            <a:ext cx="307911" cy="279918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Овал 16">
            <a:extLst>
              <a:ext uri="{FF2B5EF4-FFF2-40B4-BE49-F238E27FC236}">
                <a16:creationId xmlns:a16="http://schemas.microsoft.com/office/drawing/2014/main" id="{4D78DDE3-FED6-4168-94F6-07D30844D267}"/>
              </a:ext>
            </a:extLst>
          </p:cNvPr>
          <p:cNvSpPr/>
          <p:nvPr/>
        </p:nvSpPr>
        <p:spPr>
          <a:xfrm>
            <a:off x="4093703" y="5214986"/>
            <a:ext cx="307911" cy="279918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9" name="Прямая со стрелкой 18">
            <a:extLst>
              <a:ext uri="{FF2B5EF4-FFF2-40B4-BE49-F238E27FC236}">
                <a16:creationId xmlns:a16="http://schemas.microsoft.com/office/drawing/2014/main" id="{40868FA6-9EB7-4B01-A150-4C28D7BE19DC}"/>
              </a:ext>
            </a:extLst>
          </p:cNvPr>
          <p:cNvCxnSpPr>
            <a:cxnSpLocks/>
            <a:stCxn id="23" idx="1"/>
          </p:cNvCxnSpPr>
          <p:nvPr/>
        </p:nvCxnSpPr>
        <p:spPr>
          <a:xfrm flipH="1" flipV="1">
            <a:off x="4403170" y="3974842"/>
            <a:ext cx="2675360" cy="242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 стрелкой 19">
            <a:extLst>
              <a:ext uri="{FF2B5EF4-FFF2-40B4-BE49-F238E27FC236}">
                <a16:creationId xmlns:a16="http://schemas.microsoft.com/office/drawing/2014/main" id="{C1BDF915-6486-404B-B73A-37A3E907E692}"/>
              </a:ext>
            </a:extLst>
          </p:cNvPr>
          <p:cNvCxnSpPr>
            <a:cxnSpLocks/>
            <a:stCxn id="23" idx="1"/>
          </p:cNvCxnSpPr>
          <p:nvPr/>
        </p:nvCxnSpPr>
        <p:spPr>
          <a:xfrm flipH="1">
            <a:off x="4403170" y="3999070"/>
            <a:ext cx="2675360" cy="13553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2D7D93CC-7014-4107-BD76-C2CCEC6E0FDA}"/>
              </a:ext>
            </a:extLst>
          </p:cNvPr>
          <p:cNvSpPr txBox="1"/>
          <p:nvPr/>
        </p:nvSpPr>
        <p:spPr>
          <a:xfrm>
            <a:off x="7078530" y="3814404"/>
            <a:ext cx="3007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Heavily Under-sampled region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0253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7" grpId="0" animBg="1"/>
      <p:bldP spid="2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BA527-E0A0-5C4F-BBEB-30B2FAE0FF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270000"/>
            <a:ext cx="11072813" cy="926326"/>
          </a:xfrm>
        </p:spPr>
        <p:txBody>
          <a:bodyPr/>
          <a:lstStyle/>
          <a:p>
            <a:pPr algn="l"/>
            <a:r>
              <a:rPr lang="en-GB" b="1" dirty="0"/>
              <a:t>Lecture Recap: Forcefield (MM) - </a:t>
            </a:r>
            <a:r>
              <a:rPr lang="en-GB" b="1" dirty="0">
                <a:solidFill>
                  <a:schemeClr val="accent6">
                    <a:lumMod val="75000"/>
                  </a:schemeClr>
                </a:solidFill>
              </a:rPr>
              <a:t>GROMACS</a:t>
            </a:r>
          </a:p>
        </p:txBody>
      </p:sp>
      <p:sp>
        <p:nvSpPr>
          <p:cNvPr id="153" name="Content Placeholder 2">
            <a:extLst>
              <a:ext uri="{FF2B5EF4-FFF2-40B4-BE49-F238E27FC236}">
                <a16:creationId xmlns:a16="http://schemas.microsoft.com/office/drawing/2014/main" id="{BC56C5BB-8818-604C-927E-9BCB1986D3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2926" y="1485900"/>
            <a:ext cx="6369248" cy="4486275"/>
          </a:xfrm>
        </p:spPr>
        <p:txBody>
          <a:bodyPr/>
          <a:lstStyle/>
          <a:p>
            <a:r>
              <a:rPr lang="en-GB" dirty="0">
                <a:solidFill>
                  <a:srgbClr val="FF0000"/>
                </a:solidFill>
              </a:rPr>
              <a:t>Force field description of MM region</a:t>
            </a:r>
          </a:p>
          <a:p>
            <a:pPr marL="0" indent="0">
              <a:buNone/>
            </a:pP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FF96F7-0E8E-0942-A529-9205E1F25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FD0A2-323C-544B-81C5-8198DDC55B73}" type="slidenum">
              <a:rPr lang="en-US" smtClean="0"/>
              <a:pPr/>
              <a:t>3</a:t>
            </a:fld>
            <a:endParaRPr lang="en-US" dirty="0"/>
          </a:p>
        </p:txBody>
      </p: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677EA519-657B-6848-BC2C-1055F50F387C}"/>
              </a:ext>
            </a:extLst>
          </p:cNvPr>
          <p:cNvGrpSpPr/>
          <p:nvPr/>
        </p:nvGrpSpPr>
        <p:grpSpPr>
          <a:xfrm>
            <a:off x="7488000" y="2736000"/>
            <a:ext cx="4156464" cy="2520000"/>
            <a:chOff x="7285394" y="3459776"/>
            <a:chExt cx="4156464" cy="2520000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C46535AE-5D18-D14E-B5C3-58CBF13C6A0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285394" y="3459776"/>
              <a:ext cx="4156464" cy="2520000"/>
              <a:chOff x="628650" y="1511300"/>
              <a:chExt cx="3435350" cy="2082800"/>
            </a:xfrm>
          </p:grpSpPr>
          <p:sp>
            <p:nvSpPr>
              <p:cNvPr id="23" name="Rounded Rectangle 22">
                <a:extLst>
                  <a:ext uri="{FF2B5EF4-FFF2-40B4-BE49-F238E27FC236}">
                    <a16:creationId xmlns:a16="http://schemas.microsoft.com/office/drawing/2014/main" id="{BB4DBB7A-B129-0E4D-AFA2-20F8C733AC7D}"/>
                  </a:ext>
                </a:extLst>
              </p:cNvPr>
              <p:cNvSpPr/>
              <p:nvPr/>
            </p:nvSpPr>
            <p:spPr>
              <a:xfrm>
                <a:off x="628650" y="1511300"/>
                <a:ext cx="3435350" cy="2082800"/>
              </a:xfrm>
              <a:prstGeom prst="roundRect">
                <a:avLst/>
              </a:prstGeom>
              <a:solidFill>
                <a:srgbClr val="52AF70"/>
              </a:solidFill>
              <a:ln>
                <a:solidFill>
                  <a:schemeClr val="tx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1883BE2-C145-784F-B9F0-5EAFA18F925F}"/>
                  </a:ext>
                </a:extLst>
              </p:cNvPr>
              <p:cNvSpPr txBox="1"/>
              <p:nvPr/>
            </p:nvSpPr>
            <p:spPr>
              <a:xfrm>
                <a:off x="3365500" y="1593334"/>
                <a:ext cx="6985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bg1"/>
                    </a:solidFill>
                    <a:latin typeface="Helvetica"/>
                    <a:cs typeface="Helvetica"/>
                  </a:rPr>
                  <a:t>MM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B51CF19-3278-E142-B89A-C705074E5E20}"/>
                  </a:ext>
                </a:extLst>
              </p:cNvPr>
              <p:cNvSpPr txBox="1"/>
              <p:nvPr/>
            </p:nvSpPr>
            <p:spPr>
              <a:xfrm>
                <a:off x="2186106" y="2084305"/>
                <a:ext cx="6985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rgbClr val="FFFFFF"/>
                    </a:solidFill>
                    <a:latin typeface="Helvetica"/>
                    <a:cs typeface="Helvetica"/>
                  </a:rPr>
                  <a:t>QM</a:t>
                </a:r>
              </a:p>
            </p:txBody>
          </p:sp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1779ED17-8BC2-024A-A0A8-7C5D56F70AE5}"/>
                  </a:ext>
                </a:extLst>
              </p:cNvPr>
              <p:cNvGrpSpPr/>
              <p:nvPr/>
            </p:nvGrpSpPr>
            <p:grpSpPr>
              <a:xfrm>
                <a:off x="1038225" y="2116355"/>
                <a:ext cx="1063626" cy="499545"/>
                <a:chOff x="4946649" y="2730800"/>
                <a:chExt cx="1063626" cy="499545"/>
              </a:xfrm>
            </p:grpSpPr>
            <p:sp>
              <p:nvSpPr>
                <p:cNvPr id="136" name="Hexagon 135">
                  <a:extLst>
                    <a:ext uri="{FF2B5EF4-FFF2-40B4-BE49-F238E27FC236}">
                      <a16:creationId xmlns:a16="http://schemas.microsoft.com/office/drawing/2014/main" id="{66EC8508-D053-C542-A78C-9D56DAF111B0}"/>
                    </a:ext>
                  </a:extLst>
                </p:cNvPr>
                <p:cNvSpPr/>
                <p:nvPr/>
              </p:nvSpPr>
              <p:spPr>
                <a:xfrm>
                  <a:off x="5613400" y="2768600"/>
                  <a:ext cx="368300" cy="343932"/>
                </a:xfrm>
                <a:prstGeom prst="hexagon">
                  <a:avLst/>
                </a:prstGeom>
                <a:noFill/>
                <a:ln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7" name="Oval 136">
                  <a:extLst>
                    <a:ext uri="{FF2B5EF4-FFF2-40B4-BE49-F238E27FC236}">
                      <a16:creationId xmlns:a16="http://schemas.microsoft.com/office/drawing/2014/main" id="{31C2A4CE-8EE3-924E-A0DB-EEF45B6AE3DF}"/>
                    </a:ext>
                  </a:extLst>
                </p:cNvPr>
                <p:cNvSpPr/>
                <p:nvPr/>
              </p:nvSpPr>
              <p:spPr>
                <a:xfrm>
                  <a:off x="5667375" y="2730800"/>
                  <a:ext cx="76200" cy="75600"/>
                </a:xfrm>
                <a:prstGeom prst="ellipse">
                  <a:avLst/>
                </a:prstGeom>
                <a:solidFill>
                  <a:schemeClr val="bg2">
                    <a:lumMod val="10000"/>
                  </a:schemeClr>
                </a:solidFill>
                <a:ln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38" name="Straight Connector 137">
                  <a:extLst>
                    <a:ext uri="{FF2B5EF4-FFF2-40B4-BE49-F238E27FC236}">
                      <a16:creationId xmlns:a16="http://schemas.microsoft.com/office/drawing/2014/main" id="{29A8D26A-F2DC-5742-8085-EA21C611BD82}"/>
                    </a:ext>
                  </a:extLst>
                </p:cNvPr>
                <p:cNvCxnSpPr/>
                <p:nvPr/>
              </p:nvCxnSpPr>
              <p:spPr>
                <a:xfrm flipH="1">
                  <a:off x="5432425" y="2940763"/>
                  <a:ext cx="180975" cy="0"/>
                </a:xfrm>
                <a:prstGeom prst="line">
                  <a:avLst/>
                </a:prstGeom>
                <a:ln w="12700"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9" name="Straight Connector 138">
                  <a:extLst>
                    <a:ext uri="{FF2B5EF4-FFF2-40B4-BE49-F238E27FC236}">
                      <a16:creationId xmlns:a16="http://schemas.microsoft.com/office/drawing/2014/main" id="{AB3ED7B1-B2DD-944B-B986-F8BA0A33F2C2}"/>
                    </a:ext>
                  </a:extLst>
                </p:cNvPr>
                <p:cNvCxnSpPr/>
                <p:nvPr/>
              </p:nvCxnSpPr>
              <p:spPr>
                <a:xfrm flipH="1">
                  <a:off x="5299075" y="2941476"/>
                  <a:ext cx="133351" cy="126606"/>
                </a:xfrm>
                <a:prstGeom prst="line">
                  <a:avLst/>
                </a:prstGeom>
                <a:ln w="12700"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0" name="Straight Connector 139">
                  <a:extLst>
                    <a:ext uri="{FF2B5EF4-FFF2-40B4-BE49-F238E27FC236}">
                      <a16:creationId xmlns:a16="http://schemas.microsoft.com/office/drawing/2014/main" id="{1782C32D-E86F-7447-A602-37B0353CF891}"/>
                    </a:ext>
                  </a:extLst>
                </p:cNvPr>
                <p:cNvCxnSpPr/>
                <p:nvPr/>
              </p:nvCxnSpPr>
              <p:spPr>
                <a:xfrm flipH="1">
                  <a:off x="4984749" y="3065939"/>
                  <a:ext cx="133351" cy="126606"/>
                </a:xfrm>
                <a:prstGeom prst="line">
                  <a:avLst/>
                </a:prstGeom>
                <a:ln w="12700"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1" name="Straight Connector 140">
                  <a:extLst>
                    <a:ext uri="{FF2B5EF4-FFF2-40B4-BE49-F238E27FC236}">
                      <a16:creationId xmlns:a16="http://schemas.microsoft.com/office/drawing/2014/main" id="{486A1716-79AB-D040-B559-5CD8B2EAA683}"/>
                    </a:ext>
                  </a:extLst>
                </p:cNvPr>
                <p:cNvCxnSpPr/>
                <p:nvPr/>
              </p:nvCxnSpPr>
              <p:spPr>
                <a:xfrm flipH="1">
                  <a:off x="5118100" y="3065939"/>
                  <a:ext cx="180975" cy="0"/>
                </a:xfrm>
                <a:prstGeom prst="line">
                  <a:avLst/>
                </a:prstGeom>
                <a:ln w="12700"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2" name="Oval 141">
                  <a:extLst>
                    <a:ext uri="{FF2B5EF4-FFF2-40B4-BE49-F238E27FC236}">
                      <a16:creationId xmlns:a16="http://schemas.microsoft.com/office/drawing/2014/main" id="{F24516B0-C793-AC43-9217-B7019E03E3B3}"/>
                    </a:ext>
                  </a:extLst>
                </p:cNvPr>
                <p:cNvSpPr/>
                <p:nvPr/>
              </p:nvSpPr>
              <p:spPr>
                <a:xfrm>
                  <a:off x="5857875" y="2730800"/>
                  <a:ext cx="76200" cy="75600"/>
                </a:xfrm>
                <a:prstGeom prst="ellipse">
                  <a:avLst/>
                </a:prstGeom>
                <a:solidFill>
                  <a:schemeClr val="bg2">
                    <a:lumMod val="10000"/>
                  </a:schemeClr>
                </a:solidFill>
                <a:ln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3" name="Oval 142">
                  <a:extLst>
                    <a:ext uri="{FF2B5EF4-FFF2-40B4-BE49-F238E27FC236}">
                      <a16:creationId xmlns:a16="http://schemas.microsoft.com/office/drawing/2014/main" id="{4852E5C3-1F1C-AB4B-B3D9-241F03D4BE19}"/>
                    </a:ext>
                  </a:extLst>
                </p:cNvPr>
                <p:cNvSpPr/>
                <p:nvPr/>
              </p:nvSpPr>
              <p:spPr>
                <a:xfrm>
                  <a:off x="5575300" y="2903676"/>
                  <a:ext cx="76200" cy="75600"/>
                </a:xfrm>
                <a:prstGeom prst="ellipse">
                  <a:avLst/>
                </a:prstGeom>
                <a:solidFill>
                  <a:schemeClr val="bg2">
                    <a:lumMod val="10000"/>
                  </a:schemeClr>
                </a:solidFill>
                <a:ln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4" name="Oval 143">
                  <a:extLst>
                    <a:ext uri="{FF2B5EF4-FFF2-40B4-BE49-F238E27FC236}">
                      <a16:creationId xmlns:a16="http://schemas.microsoft.com/office/drawing/2014/main" id="{4F69AC50-5C7A-FB48-9884-A1E274C3F739}"/>
                    </a:ext>
                  </a:extLst>
                </p:cNvPr>
                <p:cNvSpPr/>
                <p:nvPr/>
              </p:nvSpPr>
              <p:spPr>
                <a:xfrm>
                  <a:off x="5934075" y="2903676"/>
                  <a:ext cx="76200" cy="75600"/>
                </a:xfrm>
                <a:prstGeom prst="ellipse">
                  <a:avLst/>
                </a:prstGeom>
                <a:solidFill>
                  <a:schemeClr val="bg2">
                    <a:lumMod val="10000"/>
                  </a:schemeClr>
                </a:solidFill>
                <a:ln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5" name="Oval 144">
                  <a:extLst>
                    <a:ext uri="{FF2B5EF4-FFF2-40B4-BE49-F238E27FC236}">
                      <a16:creationId xmlns:a16="http://schemas.microsoft.com/office/drawing/2014/main" id="{803B2F29-5BDA-274C-B980-8367F22124BA}"/>
                    </a:ext>
                  </a:extLst>
                </p:cNvPr>
                <p:cNvSpPr/>
                <p:nvPr/>
              </p:nvSpPr>
              <p:spPr>
                <a:xfrm>
                  <a:off x="5667375" y="3074732"/>
                  <a:ext cx="76200" cy="75600"/>
                </a:xfrm>
                <a:prstGeom prst="ellipse">
                  <a:avLst/>
                </a:prstGeom>
                <a:solidFill>
                  <a:schemeClr val="bg2">
                    <a:lumMod val="10000"/>
                  </a:schemeClr>
                </a:solidFill>
                <a:ln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6" name="Oval 145">
                  <a:extLst>
                    <a:ext uri="{FF2B5EF4-FFF2-40B4-BE49-F238E27FC236}">
                      <a16:creationId xmlns:a16="http://schemas.microsoft.com/office/drawing/2014/main" id="{5CE43EE4-932B-6D42-8144-29F80906A122}"/>
                    </a:ext>
                  </a:extLst>
                </p:cNvPr>
                <p:cNvSpPr/>
                <p:nvPr/>
              </p:nvSpPr>
              <p:spPr>
                <a:xfrm>
                  <a:off x="5857875" y="3074732"/>
                  <a:ext cx="76200" cy="75600"/>
                </a:xfrm>
                <a:prstGeom prst="ellipse">
                  <a:avLst/>
                </a:prstGeom>
                <a:solidFill>
                  <a:schemeClr val="bg2">
                    <a:lumMod val="10000"/>
                  </a:schemeClr>
                </a:solidFill>
                <a:ln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7" name="Oval 146">
                  <a:extLst>
                    <a:ext uri="{FF2B5EF4-FFF2-40B4-BE49-F238E27FC236}">
                      <a16:creationId xmlns:a16="http://schemas.microsoft.com/office/drawing/2014/main" id="{42B33A8F-B92B-1545-A045-1799B1E33207}"/>
                    </a:ext>
                  </a:extLst>
                </p:cNvPr>
                <p:cNvSpPr/>
                <p:nvPr/>
              </p:nvSpPr>
              <p:spPr>
                <a:xfrm>
                  <a:off x="5394326" y="2903676"/>
                  <a:ext cx="76200" cy="75600"/>
                </a:xfrm>
                <a:prstGeom prst="ellipse">
                  <a:avLst/>
                </a:prstGeom>
                <a:solidFill>
                  <a:schemeClr val="bg2">
                    <a:lumMod val="10000"/>
                  </a:schemeClr>
                </a:solidFill>
                <a:ln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8" name="Oval 147">
                  <a:extLst>
                    <a:ext uri="{FF2B5EF4-FFF2-40B4-BE49-F238E27FC236}">
                      <a16:creationId xmlns:a16="http://schemas.microsoft.com/office/drawing/2014/main" id="{509D7CC0-1923-EA4A-976C-209F26E35278}"/>
                    </a:ext>
                  </a:extLst>
                </p:cNvPr>
                <p:cNvSpPr/>
                <p:nvPr/>
              </p:nvSpPr>
              <p:spPr>
                <a:xfrm>
                  <a:off x="5260975" y="3028139"/>
                  <a:ext cx="76200" cy="75600"/>
                </a:xfrm>
                <a:prstGeom prst="ellipse">
                  <a:avLst/>
                </a:prstGeom>
                <a:solidFill>
                  <a:schemeClr val="bg2">
                    <a:lumMod val="10000"/>
                  </a:schemeClr>
                </a:solidFill>
                <a:ln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9" name="Oval 148">
                  <a:extLst>
                    <a:ext uri="{FF2B5EF4-FFF2-40B4-BE49-F238E27FC236}">
                      <a16:creationId xmlns:a16="http://schemas.microsoft.com/office/drawing/2014/main" id="{7EA5BB3F-9A78-8D40-A760-0EA71CE274E1}"/>
                    </a:ext>
                  </a:extLst>
                </p:cNvPr>
                <p:cNvSpPr/>
                <p:nvPr/>
              </p:nvSpPr>
              <p:spPr>
                <a:xfrm>
                  <a:off x="5080000" y="3028139"/>
                  <a:ext cx="76200" cy="75600"/>
                </a:xfrm>
                <a:prstGeom prst="ellipse">
                  <a:avLst/>
                </a:prstGeom>
                <a:solidFill>
                  <a:schemeClr val="bg2">
                    <a:lumMod val="10000"/>
                  </a:schemeClr>
                </a:solidFill>
                <a:ln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0" name="Oval 149">
                  <a:extLst>
                    <a:ext uri="{FF2B5EF4-FFF2-40B4-BE49-F238E27FC236}">
                      <a16:creationId xmlns:a16="http://schemas.microsoft.com/office/drawing/2014/main" id="{658807D4-8471-F049-B2EE-258229E6949B}"/>
                    </a:ext>
                  </a:extLst>
                </p:cNvPr>
                <p:cNvSpPr/>
                <p:nvPr/>
              </p:nvSpPr>
              <p:spPr>
                <a:xfrm>
                  <a:off x="4946649" y="3154745"/>
                  <a:ext cx="76200" cy="75600"/>
                </a:xfrm>
                <a:prstGeom prst="ellipse">
                  <a:avLst/>
                </a:prstGeom>
                <a:solidFill>
                  <a:schemeClr val="bg2">
                    <a:lumMod val="10000"/>
                  </a:schemeClr>
                </a:solidFill>
                <a:ln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92299009-72C2-9442-99FF-772374FE71A4}"/>
                  </a:ext>
                </a:extLst>
              </p:cNvPr>
              <p:cNvGrpSpPr/>
              <p:nvPr/>
            </p:nvGrpSpPr>
            <p:grpSpPr>
              <a:xfrm rot="5400000">
                <a:off x="532968" y="2730812"/>
                <a:ext cx="841376" cy="451526"/>
                <a:chOff x="4946649" y="3515419"/>
                <a:chExt cx="841376" cy="451526"/>
              </a:xfrm>
            </p:grpSpPr>
            <p:sp>
              <p:nvSpPr>
                <p:cNvPr id="123" name="Oval 122">
                  <a:extLst>
                    <a:ext uri="{FF2B5EF4-FFF2-40B4-BE49-F238E27FC236}">
                      <a16:creationId xmlns:a16="http://schemas.microsoft.com/office/drawing/2014/main" id="{9B076FE4-0649-114E-86B1-CA9A5BC89AFC}"/>
                    </a:ext>
                  </a:extLst>
                </p:cNvPr>
                <p:cNvSpPr/>
                <p:nvPr/>
              </p:nvSpPr>
              <p:spPr>
                <a:xfrm>
                  <a:off x="5711825" y="3515419"/>
                  <a:ext cx="76200" cy="75600"/>
                </a:xfrm>
                <a:prstGeom prst="ellipse">
                  <a:avLst/>
                </a:prstGeom>
                <a:solidFill>
                  <a:schemeClr val="bg2">
                    <a:lumMod val="10000"/>
                  </a:schemeClr>
                </a:solidFill>
                <a:ln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24" name="Straight Connector 123">
                  <a:extLst>
                    <a:ext uri="{FF2B5EF4-FFF2-40B4-BE49-F238E27FC236}">
                      <a16:creationId xmlns:a16="http://schemas.microsoft.com/office/drawing/2014/main" id="{160FF90F-83D0-AD46-A8D5-F70EA1CDAF02}"/>
                    </a:ext>
                  </a:extLst>
                </p:cNvPr>
                <p:cNvCxnSpPr/>
                <p:nvPr/>
              </p:nvCxnSpPr>
              <p:spPr>
                <a:xfrm flipH="1">
                  <a:off x="5432425" y="3677363"/>
                  <a:ext cx="180975" cy="0"/>
                </a:xfrm>
                <a:prstGeom prst="line">
                  <a:avLst/>
                </a:prstGeom>
                <a:ln w="12700"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5" name="Straight Connector 124">
                  <a:extLst>
                    <a:ext uri="{FF2B5EF4-FFF2-40B4-BE49-F238E27FC236}">
                      <a16:creationId xmlns:a16="http://schemas.microsoft.com/office/drawing/2014/main" id="{055CC643-2646-404F-8056-C3748F45F401}"/>
                    </a:ext>
                  </a:extLst>
                </p:cNvPr>
                <p:cNvCxnSpPr/>
                <p:nvPr/>
              </p:nvCxnSpPr>
              <p:spPr>
                <a:xfrm flipH="1">
                  <a:off x="5299075" y="3678076"/>
                  <a:ext cx="133351" cy="126606"/>
                </a:xfrm>
                <a:prstGeom prst="line">
                  <a:avLst/>
                </a:prstGeom>
                <a:ln w="12700"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6" name="Straight Connector 125">
                  <a:extLst>
                    <a:ext uri="{FF2B5EF4-FFF2-40B4-BE49-F238E27FC236}">
                      <a16:creationId xmlns:a16="http://schemas.microsoft.com/office/drawing/2014/main" id="{6B660F66-4BAA-1440-9779-379238DC53F3}"/>
                    </a:ext>
                  </a:extLst>
                </p:cNvPr>
                <p:cNvCxnSpPr/>
                <p:nvPr/>
              </p:nvCxnSpPr>
              <p:spPr>
                <a:xfrm flipH="1">
                  <a:off x="4984749" y="3802539"/>
                  <a:ext cx="133351" cy="126606"/>
                </a:xfrm>
                <a:prstGeom prst="line">
                  <a:avLst/>
                </a:prstGeom>
                <a:ln w="12700"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Straight Connector 126">
                  <a:extLst>
                    <a:ext uri="{FF2B5EF4-FFF2-40B4-BE49-F238E27FC236}">
                      <a16:creationId xmlns:a16="http://schemas.microsoft.com/office/drawing/2014/main" id="{F5C83E34-FA67-794D-BE3A-81CD53C4CECF}"/>
                    </a:ext>
                  </a:extLst>
                </p:cNvPr>
                <p:cNvCxnSpPr/>
                <p:nvPr/>
              </p:nvCxnSpPr>
              <p:spPr>
                <a:xfrm flipH="1">
                  <a:off x="5118100" y="3802539"/>
                  <a:ext cx="180975" cy="0"/>
                </a:xfrm>
                <a:prstGeom prst="line">
                  <a:avLst/>
                </a:prstGeom>
                <a:ln w="12700"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8" name="Oval 127">
                  <a:extLst>
                    <a:ext uri="{FF2B5EF4-FFF2-40B4-BE49-F238E27FC236}">
                      <a16:creationId xmlns:a16="http://schemas.microsoft.com/office/drawing/2014/main" id="{0937C559-17B9-BD4F-9EC7-E0830B56BC11}"/>
                    </a:ext>
                  </a:extLst>
                </p:cNvPr>
                <p:cNvSpPr/>
                <p:nvPr/>
              </p:nvSpPr>
              <p:spPr>
                <a:xfrm>
                  <a:off x="5575300" y="3640276"/>
                  <a:ext cx="76200" cy="75600"/>
                </a:xfrm>
                <a:prstGeom prst="ellipse">
                  <a:avLst/>
                </a:prstGeom>
                <a:solidFill>
                  <a:schemeClr val="bg2">
                    <a:lumMod val="10000"/>
                  </a:schemeClr>
                </a:solidFill>
                <a:ln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9" name="Oval 128">
                  <a:extLst>
                    <a:ext uri="{FF2B5EF4-FFF2-40B4-BE49-F238E27FC236}">
                      <a16:creationId xmlns:a16="http://schemas.microsoft.com/office/drawing/2014/main" id="{56264F7A-3CF5-2D41-AC22-B314CC76BA29}"/>
                    </a:ext>
                  </a:extLst>
                </p:cNvPr>
                <p:cNvSpPr/>
                <p:nvPr/>
              </p:nvSpPr>
              <p:spPr>
                <a:xfrm>
                  <a:off x="5711825" y="3764739"/>
                  <a:ext cx="76200" cy="75600"/>
                </a:xfrm>
                <a:prstGeom prst="ellipse">
                  <a:avLst/>
                </a:prstGeom>
                <a:solidFill>
                  <a:schemeClr val="bg2">
                    <a:lumMod val="10000"/>
                  </a:schemeClr>
                </a:solidFill>
                <a:ln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0" name="Oval 129">
                  <a:extLst>
                    <a:ext uri="{FF2B5EF4-FFF2-40B4-BE49-F238E27FC236}">
                      <a16:creationId xmlns:a16="http://schemas.microsoft.com/office/drawing/2014/main" id="{F15D8250-459A-6E40-88D8-91B445B5ACFD}"/>
                    </a:ext>
                  </a:extLst>
                </p:cNvPr>
                <p:cNvSpPr/>
                <p:nvPr/>
              </p:nvSpPr>
              <p:spPr>
                <a:xfrm>
                  <a:off x="5394326" y="3640276"/>
                  <a:ext cx="76200" cy="75600"/>
                </a:xfrm>
                <a:prstGeom prst="ellipse">
                  <a:avLst/>
                </a:prstGeom>
                <a:solidFill>
                  <a:schemeClr val="bg2">
                    <a:lumMod val="10000"/>
                  </a:schemeClr>
                </a:solidFill>
                <a:ln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1" name="Oval 130">
                  <a:extLst>
                    <a:ext uri="{FF2B5EF4-FFF2-40B4-BE49-F238E27FC236}">
                      <a16:creationId xmlns:a16="http://schemas.microsoft.com/office/drawing/2014/main" id="{956B4309-B0AB-204D-BEA8-B3B73852C097}"/>
                    </a:ext>
                  </a:extLst>
                </p:cNvPr>
                <p:cNvSpPr/>
                <p:nvPr/>
              </p:nvSpPr>
              <p:spPr>
                <a:xfrm>
                  <a:off x="5260975" y="3764739"/>
                  <a:ext cx="76200" cy="75600"/>
                </a:xfrm>
                <a:prstGeom prst="ellipse">
                  <a:avLst/>
                </a:prstGeom>
                <a:solidFill>
                  <a:schemeClr val="bg2">
                    <a:lumMod val="10000"/>
                  </a:schemeClr>
                </a:solidFill>
                <a:ln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2" name="Oval 131">
                  <a:extLst>
                    <a:ext uri="{FF2B5EF4-FFF2-40B4-BE49-F238E27FC236}">
                      <a16:creationId xmlns:a16="http://schemas.microsoft.com/office/drawing/2014/main" id="{677D7522-58CC-A34D-A796-441A6880B569}"/>
                    </a:ext>
                  </a:extLst>
                </p:cNvPr>
                <p:cNvSpPr/>
                <p:nvPr/>
              </p:nvSpPr>
              <p:spPr>
                <a:xfrm>
                  <a:off x="5080000" y="3764739"/>
                  <a:ext cx="76200" cy="75600"/>
                </a:xfrm>
                <a:prstGeom prst="ellipse">
                  <a:avLst/>
                </a:prstGeom>
                <a:solidFill>
                  <a:schemeClr val="bg2">
                    <a:lumMod val="10000"/>
                  </a:schemeClr>
                </a:solidFill>
                <a:ln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3" name="Oval 132">
                  <a:extLst>
                    <a:ext uri="{FF2B5EF4-FFF2-40B4-BE49-F238E27FC236}">
                      <a16:creationId xmlns:a16="http://schemas.microsoft.com/office/drawing/2014/main" id="{524E5553-EF86-7841-AB01-F1147B93045D}"/>
                    </a:ext>
                  </a:extLst>
                </p:cNvPr>
                <p:cNvSpPr/>
                <p:nvPr/>
              </p:nvSpPr>
              <p:spPr>
                <a:xfrm>
                  <a:off x="4946649" y="3891345"/>
                  <a:ext cx="76200" cy="75600"/>
                </a:xfrm>
                <a:prstGeom prst="ellipse">
                  <a:avLst/>
                </a:prstGeom>
                <a:solidFill>
                  <a:schemeClr val="bg2">
                    <a:lumMod val="10000"/>
                  </a:schemeClr>
                </a:solidFill>
                <a:ln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34" name="Straight Connector 133">
                  <a:extLst>
                    <a:ext uri="{FF2B5EF4-FFF2-40B4-BE49-F238E27FC236}">
                      <a16:creationId xmlns:a16="http://schemas.microsoft.com/office/drawing/2014/main" id="{22CE3C07-822E-BA4A-A922-F08B5B12D4F2}"/>
                    </a:ext>
                  </a:extLst>
                </p:cNvPr>
                <p:cNvCxnSpPr/>
                <p:nvPr/>
              </p:nvCxnSpPr>
              <p:spPr>
                <a:xfrm flipH="1">
                  <a:off x="5616574" y="3553219"/>
                  <a:ext cx="133351" cy="126606"/>
                </a:xfrm>
                <a:prstGeom prst="line">
                  <a:avLst/>
                </a:prstGeom>
                <a:ln w="12700"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5" name="Straight Connector 134">
                  <a:extLst>
                    <a:ext uri="{FF2B5EF4-FFF2-40B4-BE49-F238E27FC236}">
                      <a16:creationId xmlns:a16="http://schemas.microsoft.com/office/drawing/2014/main" id="{D3CB847A-1A21-AA4D-80D1-C85293608B5B}"/>
                    </a:ext>
                  </a:extLst>
                </p:cNvPr>
                <p:cNvCxnSpPr/>
                <p:nvPr/>
              </p:nvCxnSpPr>
              <p:spPr>
                <a:xfrm flipH="1" flipV="1">
                  <a:off x="5616575" y="3675801"/>
                  <a:ext cx="133350" cy="134720"/>
                </a:xfrm>
                <a:prstGeom prst="line">
                  <a:avLst/>
                </a:prstGeom>
                <a:ln w="12700"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CAA7E808-711B-6D45-820C-753DB9E35C67}"/>
                  </a:ext>
                </a:extLst>
              </p:cNvPr>
              <p:cNvGrpSpPr/>
              <p:nvPr/>
            </p:nvGrpSpPr>
            <p:grpSpPr>
              <a:xfrm rot="20303712">
                <a:off x="720726" y="1702629"/>
                <a:ext cx="841376" cy="451526"/>
                <a:chOff x="4946649" y="3515419"/>
                <a:chExt cx="841376" cy="451526"/>
              </a:xfrm>
            </p:grpSpPr>
            <p:sp>
              <p:nvSpPr>
                <p:cNvPr id="110" name="Oval 109">
                  <a:extLst>
                    <a:ext uri="{FF2B5EF4-FFF2-40B4-BE49-F238E27FC236}">
                      <a16:creationId xmlns:a16="http://schemas.microsoft.com/office/drawing/2014/main" id="{0F60DC26-679A-404B-8CA9-78E97C303D07}"/>
                    </a:ext>
                  </a:extLst>
                </p:cNvPr>
                <p:cNvSpPr/>
                <p:nvPr/>
              </p:nvSpPr>
              <p:spPr>
                <a:xfrm>
                  <a:off x="5711825" y="3515419"/>
                  <a:ext cx="76200" cy="75600"/>
                </a:xfrm>
                <a:prstGeom prst="ellipse">
                  <a:avLst/>
                </a:prstGeom>
                <a:solidFill>
                  <a:schemeClr val="bg2">
                    <a:lumMod val="10000"/>
                  </a:schemeClr>
                </a:solidFill>
                <a:ln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11" name="Straight Connector 110">
                  <a:extLst>
                    <a:ext uri="{FF2B5EF4-FFF2-40B4-BE49-F238E27FC236}">
                      <a16:creationId xmlns:a16="http://schemas.microsoft.com/office/drawing/2014/main" id="{0E03D136-1442-9C43-B2F3-1ABB4D9CE8FF}"/>
                    </a:ext>
                  </a:extLst>
                </p:cNvPr>
                <p:cNvCxnSpPr/>
                <p:nvPr/>
              </p:nvCxnSpPr>
              <p:spPr>
                <a:xfrm flipH="1">
                  <a:off x="5432425" y="3677363"/>
                  <a:ext cx="180975" cy="0"/>
                </a:xfrm>
                <a:prstGeom prst="line">
                  <a:avLst/>
                </a:prstGeom>
                <a:ln w="12700"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2" name="Straight Connector 111">
                  <a:extLst>
                    <a:ext uri="{FF2B5EF4-FFF2-40B4-BE49-F238E27FC236}">
                      <a16:creationId xmlns:a16="http://schemas.microsoft.com/office/drawing/2014/main" id="{53DC183F-06EE-814F-B665-179B137D1B71}"/>
                    </a:ext>
                  </a:extLst>
                </p:cNvPr>
                <p:cNvCxnSpPr/>
                <p:nvPr/>
              </p:nvCxnSpPr>
              <p:spPr>
                <a:xfrm flipH="1">
                  <a:off x="5299075" y="3678076"/>
                  <a:ext cx="133351" cy="126606"/>
                </a:xfrm>
                <a:prstGeom prst="line">
                  <a:avLst/>
                </a:prstGeom>
                <a:ln w="12700"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3" name="Straight Connector 112">
                  <a:extLst>
                    <a:ext uri="{FF2B5EF4-FFF2-40B4-BE49-F238E27FC236}">
                      <a16:creationId xmlns:a16="http://schemas.microsoft.com/office/drawing/2014/main" id="{F3F976CD-9030-4948-A9C4-6F0F04DE8532}"/>
                    </a:ext>
                  </a:extLst>
                </p:cNvPr>
                <p:cNvCxnSpPr/>
                <p:nvPr/>
              </p:nvCxnSpPr>
              <p:spPr>
                <a:xfrm flipH="1">
                  <a:off x="4984749" y="3802539"/>
                  <a:ext cx="133351" cy="126606"/>
                </a:xfrm>
                <a:prstGeom prst="line">
                  <a:avLst/>
                </a:prstGeom>
                <a:ln w="12700"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" name="Straight Connector 113">
                  <a:extLst>
                    <a:ext uri="{FF2B5EF4-FFF2-40B4-BE49-F238E27FC236}">
                      <a16:creationId xmlns:a16="http://schemas.microsoft.com/office/drawing/2014/main" id="{C2F1A84D-13D5-8B43-ADA3-D88CB26782CF}"/>
                    </a:ext>
                  </a:extLst>
                </p:cNvPr>
                <p:cNvCxnSpPr/>
                <p:nvPr/>
              </p:nvCxnSpPr>
              <p:spPr>
                <a:xfrm flipH="1">
                  <a:off x="5118100" y="3802539"/>
                  <a:ext cx="180975" cy="0"/>
                </a:xfrm>
                <a:prstGeom prst="line">
                  <a:avLst/>
                </a:prstGeom>
                <a:ln w="12700"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5" name="Oval 114">
                  <a:extLst>
                    <a:ext uri="{FF2B5EF4-FFF2-40B4-BE49-F238E27FC236}">
                      <a16:creationId xmlns:a16="http://schemas.microsoft.com/office/drawing/2014/main" id="{3E6089E9-6075-9443-9FA3-3EB9C36CB201}"/>
                    </a:ext>
                  </a:extLst>
                </p:cNvPr>
                <p:cNvSpPr/>
                <p:nvPr/>
              </p:nvSpPr>
              <p:spPr>
                <a:xfrm>
                  <a:off x="5575300" y="3640276"/>
                  <a:ext cx="76200" cy="75600"/>
                </a:xfrm>
                <a:prstGeom prst="ellipse">
                  <a:avLst/>
                </a:prstGeom>
                <a:solidFill>
                  <a:schemeClr val="bg2">
                    <a:lumMod val="10000"/>
                  </a:schemeClr>
                </a:solidFill>
                <a:ln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6" name="Oval 115">
                  <a:extLst>
                    <a:ext uri="{FF2B5EF4-FFF2-40B4-BE49-F238E27FC236}">
                      <a16:creationId xmlns:a16="http://schemas.microsoft.com/office/drawing/2014/main" id="{19A63359-C7E8-CB41-A216-0E4882ACE7F3}"/>
                    </a:ext>
                  </a:extLst>
                </p:cNvPr>
                <p:cNvSpPr/>
                <p:nvPr/>
              </p:nvSpPr>
              <p:spPr>
                <a:xfrm>
                  <a:off x="5711825" y="3764739"/>
                  <a:ext cx="76200" cy="75600"/>
                </a:xfrm>
                <a:prstGeom prst="ellipse">
                  <a:avLst/>
                </a:prstGeom>
                <a:solidFill>
                  <a:schemeClr val="bg2">
                    <a:lumMod val="10000"/>
                  </a:schemeClr>
                </a:solidFill>
                <a:ln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7" name="Oval 116">
                  <a:extLst>
                    <a:ext uri="{FF2B5EF4-FFF2-40B4-BE49-F238E27FC236}">
                      <a16:creationId xmlns:a16="http://schemas.microsoft.com/office/drawing/2014/main" id="{AAB9B3FE-A80A-B24D-B2D1-692CC41A33AC}"/>
                    </a:ext>
                  </a:extLst>
                </p:cNvPr>
                <p:cNvSpPr/>
                <p:nvPr/>
              </p:nvSpPr>
              <p:spPr>
                <a:xfrm>
                  <a:off x="5394326" y="3640276"/>
                  <a:ext cx="76200" cy="75600"/>
                </a:xfrm>
                <a:prstGeom prst="ellipse">
                  <a:avLst/>
                </a:prstGeom>
                <a:solidFill>
                  <a:schemeClr val="bg2">
                    <a:lumMod val="10000"/>
                  </a:schemeClr>
                </a:solidFill>
                <a:ln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8" name="Oval 117">
                  <a:extLst>
                    <a:ext uri="{FF2B5EF4-FFF2-40B4-BE49-F238E27FC236}">
                      <a16:creationId xmlns:a16="http://schemas.microsoft.com/office/drawing/2014/main" id="{43D37A7B-9D0E-0B4C-978F-1320F755D57A}"/>
                    </a:ext>
                  </a:extLst>
                </p:cNvPr>
                <p:cNvSpPr/>
                <p:nvPr/>
              </p:nvSpPr>
              <p:spPr>
                <a:xfrm>
                  <a:off x="5260975" y="3764739"/>
                  <a:ext cx="76200" cy="75600"/>
                </a:xfrm>
                <a:prstGeom prst="ellipse">
                  <a:avLst/>
                </a:prstGeom>
                <a:solidFill>
                  <a:schemeClr val="bg2">
                    <a:lumMod val="10000"/>
                  </a:schemeClr>
                </a:solidFill>
                <a:ln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9" name="Oval 118">
                  <a:extLst>
                    <a:ext uri="{FF2B5EF4-FFF2-40B4-BE49-F238E27FC236}">
                      <a16:creationId xmlns:a16="http://schemas.microsoft.com/office/drawing/2014/main" id="{EAF9ACC8-6848-D643-8398-D7B2C215BCF7}"/>
                    </a:ext>
                  </a:extLst>
                </p:cNvPr>
                <p:cNvSpPr/>
                <p:nvPr/>
              </p:nvSpPr>
              <p:spPr>
                <a:xfrm>
                  <a:off x="5080000" y="3764739"/>
                  <a:ext cx="76200" cy="75600"/>
                </a:xfrm>
                <a:prstGeom prst="ellipse">
                  <a:avLst/>
                </a:prstGeom>
                <a:solidFill>
                  <a:schemeClr val="bg2">
                    <a:lumMod val="10000"/>
                  </a:schemeClr>
                </a:solidFill>
                <a:ln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0" name="Oval 119">
                  <a:extLst>
                    <a:ext uri="{FF2B5EF4-FFF2-40B4-BE49-F238E27FC236}">
                      <a16:creationId xmlns:a16="http://schemas.microsoft.com/office/drawing/2014/main" id="{97D90793-3FC6-2248-9131-854C7440EBD9}"/>
                    </a:ext>
                  </a:extLst>
                </p:cNvPr>
                <p:cNvSpPr/>
                <p:nvPr/>
              </p:nvSpPr>
              <p:spPr>
                <a:xfrm>
                  <a:off x="4946649" y="3891345"/>
                  <a:ext cx="76200" cy="75600"/>
                </a:xfrm>
                <a:prstGeom prst="ellipse">
                  <a:avLst/>
                </a:prstGeom>
                <a:solidFill>
                  <a:schemeClr val="bg2">
                    <a:lumMod val="10000"/>
                  </a:schemeClr>
                </a:solidFill>
                <a:ln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21" name="Straight Connector 120">
                  <a:extLst>
                    <a:ext uri="{FF2B5EF4-FFF2-40B4-BE49-F238E27FC236}">
                      <a16:creationId xmlns:a16="http://schemas.microsoft.com/office/drawing/2014/main" id="{D863E1CB-3C9F-DB40-9AE2-E0EF6A07A158}"/>
                    </a:ext>
                  </a:extLst>
                </p:cNvPr>
                <p:cNvCxnSpPr/>
                <p:nvPr/>
              </p:nvCxnSpPr>
              <p:spPr>
                <a:xfrm flipH="1">
                  <a:off x="5616574" y="3553219"/>
                  <a:ext cx="133351" cy="126606"/>
                </a:xfrm>
                <a:prstGeom prst="line">
                  <a:avLst/>
                </a:prstGeom>
                <a:ln w="12700"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2" name="Straight Connector 121">
                  <a:extLst>
                    <a:ext uri="{FF2B5EF4-FFF2-40B4-BE49-F238E27FC236}">
                      <a16:creationId xmlns:a16="http://schemas.microsoft.com/office/drawing/2014/main" id="{03749F49-B65B-E546-ABA7-F2A0600A396A}"/>
                    </a:ext>
                  </a:extLst>
                </p:cNvPr>
                <p:cNvCxnSpPr/>
                <p:nvPr/>
              </p:nvCxnSpPr>
              <p:spPr>
                <a:xfrm flipH="1" flipV="1">
                  <a:off x="5616575" y="3675801"/>
                  <a:ext cx="133350" cy="134720"/>
                </a:xfrm>
                <a:prstGeom prst="line">
                  <a:avLst/>
                </a:prstGeom>
                <a:ln w="12700"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782C1E22-B590-224C-8520-0F0CCA11FB72}"/>
                  </a:ext>
                </a:extLst>
              </p:cNvPr>
              <p:cNvGrpSpPr/>
              <p:nvPr/>
            </p:nvGrpSpPr>
            <p:grpSpPr>
              <a:xfrm>
                <a:off x="1917765" y="1561493"/>
                <a:ext cx="228535" cy="330481"/>
                <a:chOff x="4493120" y="4093618"/>
                <a:chExt cx="228535" cy="330481"/>
              </a:xfrm>
            </p:grpSpPr>
            <p:sp>
              <p:nvSpPr>
                <p:cNvPr id="105" name="Oval 104">
                  <a:extLst>
                    <a:ext uri="{FF2B5EF4-FFF2-40B4-BE49-F238E27FC236}">
                      <a16:creationId xmlns:a16="http://schemas.microsoft.com/office/drawing/2014/main" id="{2F1FD634-0ECC-034E-B8AA-E5701BAB2D6E}"/>
                    </a:ext>
                  </a:extLst>
                </p:cNvPr>
                <p:cNvSpPr/>
                <p:nvPr/>
              </p:nvSpPr>
              <p:spPr>
                <a:xfrm rot="11272197">
                  <a:off x="4493120" y="4348499"/>
                  <a:ext cx="76200" cy="75600"/>
                </a:xfrm>
                <a:prstGeom prst="ellipse">
                  <a:avLst/>
                </a:prstGeom>
                <a:solidFill>
                  <a:schemeClr val="bg2">
                    <a:lumMod val="10000"/>
                  </a:schemeClr>
                </a:solidFill>
                <a:ln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6" name="Oval 105">
                  <a:extLst>
                    <a:ext uri="{FF2B5EF4-FFF2-40B4-BE49-F238E27FC236}">
                      <a16:creationId xmlns:a16="http://schemas.microsoft.com/office/drawing/2014/main" id="{B26F95A0-2EA4-2F4F-B0FB-593B68D28303}"/>
                    </a:ext>
                  </a:extLst>
                </p:cNvPr>
                <p:cNvSpPr/>
                <p:nvPr/>
              </p:nvSpPr>
              <p:spPr>
                <a:xfrm rot="11272197">
                  <a:off x="4645455" y="4243511"/>
                  <a:ext cx="76200" cy="75600"/>
                </a:xfrm>
                <a:prstGeom prst="ellipse">
                  <a:avLst/>
                </a:prstGeom>
                <a:solidFill>
                  <a:schemeClr val="bg2">
                    <a:lumMod val="10000"/>
                  </a:schemeClr>
                </a:solidFill>
                <a:ln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7" name="Oval 106">
                  <a:extLst>
                    <a:ext uri="{FF2B5EF4-FFF2-40B4-BE49-F238E27FC236}">
                      <a16:creationId xmlns:a16="http://schemas.microsoft.com/office/drawing/2014/main" id="{B0A0A90A-DD52-5D42-8238-0F30AEAAAEBF}"/>
                    </a:ext>
                  </a:extLst>
                </p:cNvPr>
                <p:cNvSpPr/>
                <p:nvPr/>
              </p:nvSpPr>
              <p:spPr>
                <a:xfrm rot="11272197">
                  <a:off x="4533355" y="4093618"/>
                  <a:ext cx="76200" cy="75600"/>
                </a:xfrm>
                <a:prstGeom prst="ellipse">
                  <a:avLst/>
                </a:prstGeom>
                <a:solidFill>
                  <a:schemeClr val="bg2">
                    <a:lumMod val="10000"/>
                  </a:schemeClr>
                </a:solidFill>
                <a:ln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08" name="Straight Connector 107">
                  <a:extLst>
                    <a:ext uri="{FF2B5EF4-FFF2-40B4-BE49-F238E27FC236}">
                      <a16:creationId xmlns:a16="http://schemas.microsoft.com/office/drawing/2014/main" id="{8F9EDA2F-6313-3148-96C3-D948C94B01C9}"/>
                    </a:ext>
                  </a:extLst>
                </p:cNvPr>
                <p:cNvCxnSpPr/>
                <p:nvPr/>
              </p:nvCxnSpPr>
              <p:spPr>
                <a:xfrm rot="11272197" flipH="1">
                  <a:off x="4539259" y="4269419"/>
                  <a:ext cx="133351" cy="126606"/>
                </a:xfrm>
                <a:prstGeom prst="line">
                  <a:avLst/>
                </a:prstGeom>
                <a:ln w="12700"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9" name="Straight Connector 108">
                  <a:extLst>
                    <a:ext uri="{FF2B5EF4-FFF2-40B4-BE49-F238E27FC236}">
                      <a16:creationId xmlns:a16="http://schemas.microsoft.com/office/drawing/2014/main" id="{02E2311D-E466-4B42-AAE9-854424F623EB}"/>
                    </a:ext>
                  </a:extLst>
                </p:cNvPr>
                <p:cNvCxnSpPr/>
                <p:nvPr/>
              </p:nvCxnSpPr>
              <p:spPr>
                <a:xfrm rot="11272197" flipH="1" flipV="1">
                  <a:off x="4556599" y="4139915"/>
                  <a:ext cx="133350" cy="134720"/>
                </a:xfrm>
                <a:prstGeom prst="line">
                  <a:avLst/>
                </a:prstGeom>
                <a:ln w="12700"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E8227482-C74B-9841-8655-151A883BDB6A}"/>
                  </a:ext>
                </a:extLst>
              </p:cNvPr>
              <p:cNvGrpSpPr/>
              <p:nvPr/>
            </p:nvGrpSpPr>
            <p:grpSpPr>
              <a:xfrm rot="6415490">
                <a:off x="3120032" y="1988914"/>
                <a:ext cx="228535" cy="330481"/>
                <a:chOff x="4493120" y="4093618"/>
                <a:chExt cx="228535" cy="330481"/>
              </a:xfrm>
            </p:grpSpPr>
            <p:sp>
              <p:nvSpPr>
                <p:cNvPr id="100" name="Oval 99">
                  <a:extLst>
                    <a:ext uri="{FF2B5EF4-FFF2-40B4-BE49-F238E27FC236}">
                      <a16:creationId xmlns:a16="http://schemas.microsoft.com/office/drawing/2014/main" id="{E573F2AF-3C4C-2248-BF89-B66E6E7C8AC8}"/>
                    </a:ext>
                  </a:extLst>
                </p:cNvPr>
                <p:cNvSpPr/>
                <p:nvPr/>
              </p:nvSpPr>
              <p:spPr>
                <a:xfrm rot="11272197">
                  <a:off x="4493120" y="4348499"/>
                  <a:ext cx="76200" cy="75600"/>
                </a:xfrm>
                <a:prstGeom prst="ellipse">
                  <a:avLst/>
                </a:prstGeom>
                <a:solidFill>
                  <a:schemeClr val="bg2">
                    <a:lumMod val="10000"/>
                  </a:schemeClr>
                </a:solidFill>
                <a:ln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1" name="Oval 100">
                  <a:extLst>
                    <a:ext uri="{FF2B5EF4-FFF2-40B4-BE49-F238E27FC236}">
                      <a16:creationId xmlns:a16="http://schemas.microsoft.com/office/drawing/2014/main" id="{72749773-15DD-C44F-8B97-CAD558E72442}"/>
                    </a:ext>
                  </a:extLst>
                </p:cNvPr>
                <p:cNvSpPr/>
                <p:nvPr/>
              </p:nvSpPr>
              <p:spPr>
                <a:xfrm rot="11272197">
                  <a:off x="4645455" y="4243511"/>
                  <a:ext cx="76200" cy="75600"/>
                </a:xfrm>
                <a:prstGeom prst="ellipse">
                  <a:avLst/>
                </a:prstGeom>
                <a:solidFill>
                  <a:schemeClr val="bg2">
                    <a:lumMod val="10000"/>
                  </a:schemeClr>
                </a:solidFill>
                <a:ln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5CB670A3-B355-2048-8D58-6695939EAECA}"/>
                    </a:ext>
                  </a:extLst>
                </p:cNvPr>
                <p:cNvSpPr/>
                <p:nvPr/>
              </p:nvSpPr>
              <p:spPr>
                <a:xfrm rot="11272197">
                  <a:off x="4533355" y="4093618"/>
                  <a:ext cx="76200" cy="75600"/>
                </a:xfrm>
                <a:prstGeom prst="ellipse">
                  <a:avLst/>
                </a:prstGeom>
                <a:solidFill>
                  <a:schemeClr val="bg2">
                    <a:lumMod val="10000"/>
                  </a:schemeClr>
                </a:solidFill>
                <a:ln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03" name="Straight Connector 102">
                  <a:extLst>
                    <a:ext uri="{FF2B5EF4-FFF2-40B4-BE49-F238E27FC236}">
                      <a16:creationId xmlns:a16="http://schemas.microsoft.com/office/drawing/2014/main" id="{38D12D37-B4BB-794F-B8CB-E5FE7C55F6A1}"/>
                    </a:ext>
                  </a:extLst>
                </p:cNvPr>
                <p:cNvCxnSpPr/>
                <p:nvPr/>
              </p:nvCxnSpPr>
              <p:spPr>
                <a:xfrm rot="11272197" flipH="1">
                  <a:off x="4539259" y="4269419"/>
                  <a:ext cx="133351" cy="126606"/>
                </a:xfrm>
                <a:prstGeom prst="line">
                  <a:avLst/>
                </a:prstGeom>
                <a:ln w="12700"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4" name="Straight Connector 103">
                  <a:extLst>
                    <a:ext uri="{FF2B5EF4-FFF2-40B4-BE49-F238E27FC236}">
                      <a16:creationId xmlns:a16="http://schemas.microsoft.com/office/drawing/2014/main" id="{6F471D13-2970-D24F-A485-8628149A7600}"/>
                    </a:ext>
                  </a:extLst>
                </p:cNvPr>
                <p:cNvCxnSpPr/>
                <p:nvPr/>
              </p:nvCxnSpPr>
              <p:spPr>
                <a:xfrm rot="11272197" flipH="1" flipV="1">
                  <a:off x="4556599" y="4139915"/>
                  <a:ext cx="133350" cy="134720"/>
                </a:xfrm>
                <a:prstGeom prst="line">
                  <a:avLst/>
                </a:prstGeom>
                <a:ln w="12700"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DE50E9E7-06B4-1D48-8449-D35D61D6065A}"/>
                  </a:ext>
                </a:extLst>
              </p:cNvPr>
              <p:cNvGrpSpPr/>
              <p:nvPr/>
            </p:nvGrpSpPr>
            <p:grpSpPr>
              <a:xfrm rot="15974830">
                <a:off x="2975395" y="2347497"/>
                <a:ext cx="228535" cy="330481"/>
                <a:chOff x="4493120" y="4093618"/>
                <a:chExt cx="228535" cy="330481"/>
              </a:xfrm>
            </p:grpSpPr>
            <p:sp>
              <p:nvSpPr>
                <p:cNvPr id="95" name="Oval 94">
                  <a:extLst>
                    <a:ext uri="{FF2B5EF4-FFF2-40B4-BE49-F238E27FC236}">
                      <a16:creationId xmlns:a16="http://schemas.microsoft.com/office/drawing/2014/main" id="{936243F7-14AB-BD48-94C5-2886E2516531}"/>
                    </a:ext>
                  </a:extLst>
                </p:cNvPr>
                <p:cNvSpPr/>
                <p:nvPr/>
              </p:nvSpPr>
              <p:spPr>
                <a:xfrm rot="11272197">
                  <a:off x="4493120" y="4348499"/>
                  <a:ext cx="76200" cy="75600"/>
                </a:xfrm>
                <a:prstGeom prst="ellipse">
                  <a:avLst/>
                </a:prstGeom>
                <a:solidFill>
                  <a:schemeClr val="bg2">
                    <a:lumMod val="10000"/>
                  </a:schemeClr>
                </a:solidFill>
                <a:ln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6" name="Oval 95">
                  <a:extLst>
                    <a:ext uri="{FF2B5EF4-FFF2-40B4-BE49-F238E27FC236}">
                      <a16:creationId xmlns:a16="http://schemas.microsoft.com/office/drawing/2014/main" id="{61662BE9-C357-CD4B-BF75-AD6C537CCFD6}"/>
                    </a:ext>
                  </a:extLst>
                </p:cNvPr>
                <p:cNvSpPr/>
                <p:nvPr/>
              </p:nvSpPr>
              <p:spPr>
                <a:xfrm rot="11272197">
                  <a:off x="4645455" y="4243511"/>
                  <a:ext cx="76200" cy="75600"/>
                </a:xfrm>
                <a:prstGeom prst="ellipse">
                  <a:avLst/>
                </a:prstGeom>
                <a:solidFill>
                  <a:schemeClr val="bg2">
                    <a:lumMod val="10000"/>
                  </a:schemeClr>
                </a:solidFill>
                <a:ln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7" name="Oval 96">
                  <a:extLst>
                    <a:ext uri="{FF2B5EF4-FFF2-40B4-BE49-F238E27FC236}">
                      <a16:creationId xmlns:a16="http://schemas.microsoft.com/office/drawing/2014/main" id="{E89C6E71-067E-6040-9CDD-6AA5F04A955E}"/>
                    </a:ext>
                  </a:extLst>
                </p:cNvPr>
                <p:cNvSpPr/>
                <p:nvPr/>
              </p:nvSpPr>
              <p:spPr>
                <a:xfrm rot="11272197">
                  <a:off x="4533355" y="4093618"/>
                  <a:ext cx="76200" cy="75600"/>
                </a:xfrm>
                <a:prstGeom prst="ellipse">
                  <a:avLst/>
                </a:prstGeom>
                <a:solidFill>
                  <a:schemeClr val="bg2">
                    <a:lumMod val="10000"/>
                  </a:schemeClr>
                </a:solidFill>
                <a:ln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98" name="Straight Connector 97">
                  <a:extLst>
                    <a:ext uri="{FF2B5EF4-FFF2-40B4-BE49-F238E27FC236}">
                      <a16:creationId xmlns:a16="http://schemas.microsoft.com/office/drawing/2014/main" id="{653DF69A-BF4F-C440-AD3F-5899D0A71F83}"/>
                    </a:ext>
                  </a:extLst>
                </p:cNvPr>
                <p:cNvCxnSpPr/>
                <p:nvPr/>
              </p:nvCxnSpPr>
              <p:spPr>
                <a:xfrm rot="11272197" flipH="1">
                  <a:off x="4539259" y="4269419"/>
                  <a:ext cx="133351" cy="126606"/>
                </a:xfrm>
                <a:prstGeom prst="line">
                  <a:avLst/>
                </a:prstGeom>
                <a:ln w="12700"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" name="Straight Connector 98">
                  <a:extLst>
                    <a:ext uri="{FF2B5EF4-FFF2-40B4-BE49-F238E27FC236}">
                      <a16:creationId xmlns:a16="http://schemas.microsoft.com/office/drawing/2014/main" id="{3CCADE5B-291A-4849-9ACE-3FBDF1C294E0}"/>
                    </a:ext>
                  </a:extLst>
                </p:cNvPr>
                <p:cNvCxnSpPr/>
                <p:nvPr/>
              </p:nvCxnSpPr>
              <p:spPr>
                <a:xfrm rot="11272197" flipH="1" flipV="1">
                  <a:off x="4556599" y="4139915"/>
                  <a:ext cx="133350" cy="134720"/>
                </a:xfrm>
                <a:prstGeom prst="line">
                  <a:avLst/>
                </a:prstGeom>
                <a:ln w="12700"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5454921E-E788-8441-A4DD-1327988F30A1}"/>
                  </a:ext>
                </a:extLst>
              </p:cNvPr>
              <p:cNvGrpSpPr/>
              <p:nvPr/>
            </p:nvGrpSpPr>
            <p:grpSpPr>
              <a:xfrm rot="17560465">
                <a:off x="2496929" y="1603188"/>
                <a:ext cx="228535" cy="330481"/>
                <a:chOff x="4493120" y="4093618"/>
                <a:chExt cx="228535" cy="330481"/>
              </a:xfrm>
            </p:grpSpPr>
            <p:sp>
              <p:nvSpPr>
                <p:cNvPr id="90" name="Oval 89">
                  <a:extLst>
                    <a:ext uri="{FF2B5EF4-FFF2-40B4-BE49-F238E27FC236}">
                      <a16:creationId xmlns:a16="http://schemas.microsoft.com/office/drawing/2014/main" id="{54FD82BF-A585-7449-81CA-AE89ABD7F029}"/>
                    </a:ext>
                  </a:extLst>
                </p:cNvPr>
                <p:cNvSpPr/>
                <p:nvPr/>
              </p:nvSpPr>
              <p:spPr>
                <a:xfrm rot="11272197">
                  <a:off x="4493120" y="4348499"/>
                  <a:ext cx="76200" cy="75600"/>
                </a:xfrm>
                <a:prstGeom prst="ellipse">
                  <a:avLst/>
                </a:prstGeom>
                <a:solidFill>
                  <a:schemeClr val="bg2">
                    <a:lumMod val="10000"/>
                  </a:schemeClr>
                </a:solidFill>
                <a:ln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1" name="Oval 90">
                  <a:extLst>
                    <a:ext uri="{FF2B5EF4-FFF2-40B4-BE49-F238E27FC236}">
                      <a16:creationId xmlns:a16="http://schemas.microsoft.com/office/drawing/2014/main" id="{5E26F287-A3FC-D049-8DF7-F110E4DFB962}"/>
                    </a:ext>
                  </a:extLst>
                </p:cNvPr>
                <p:cNvSpPr/>
                <p:nvPr/>
              </p:nvSpPr>
              <p:spPr>
                <a:xfrm rot="11272197">
                  <a:off x="4645455" y="4243511"/>
                  <a:ext cx="76200" cy="75600"/>
                </a:xfrm>
                <a:prstGeom prst="ellipse">
                  <a:avLst/>
                </a:prstGeom>
                <a:solidFill>
                  <a:schemeClr val="bg2">
                    <a:lumMod val="10000"/>
                  </a:schemeClr>
                </a:solidFill>
                <a:ln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2" name="Oval 91">
                  <a:extLst>
                    <a:ext uri="{FF2B5EF4-FFF2-40B4-BE49-F238E27FC236}">
                      <a16:creationId xmlns:a16="http://schemas.microsoft.com/office/drawing/2014/main" id="{7780FA33-011C-CC46-A717-B487E8AD9260}"/>
                    </a:ext>
                  </a:extLst>
                </p:cNvPr>
                <p:cNvSpPr/>
                <p:nvPr/>
              </p:nvSpPr>
              <p:spPr>
                <a:xfrm rot="11272197">
                  <a:off x="4533355" y="4093618"/>
                  <a:ext cx="76200" cy="75600"/>
                </a:xfrm>
                <a:prstGeom prst="ellipse">
                  <a:avLst/>
                </a:prstGeom>
                <a:solidFill>
                  <a:schemeClr val="bg2">
                    <a:lumMod val="10000"/>
                  </a:schemeClr>
                </a:solidFill>
                <a:ln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93" name="Straight Connector 92">
                  <a:extLst>
                    <a:ext uri="{FF2B5EF4-FFF2-40B4-BE49-F238E27FC236}">
                      <a16:creationId xmlns:a16="http://schemas.microsoft.com/office/drawing/2014/main" id="{4167DDCD-CAB9-8747-9444-A8C462971355}"/>
                    </a:ext>
                  </a:extLst>
                </p:cNvPr>
                <p:cNvCxnSpPr/>
                <p:nvPr/>
              </p:nvCxnSpPr>
              <p:spPr>
                <a:xfrm rot="11272197" flipH="1">
                  <a:off x="4539259" y="4269419"/>
                  <a:ext cx="133351" cy="126606"/>
                </a:xfrm>
                <a:prstGeom prst="line">
                  <a:avLst/>
                </a:prstGeom>
                <a:ln w="12700"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" name="Straight Connector 93">
                  <a:extLst>
                    <a:ext uri="{FF2B5EF4-FFF2-40B4-BE49-F238E27FC236}">
                      <a16:creationId xmlns:a16="http://schemas.microsoft.com/office/drawing/2014/main" id="{86B689C7-F4F7-1E4B-A45B-8157AE5A1DB3}"/>
                    </a:ext>
                  </a:extLst>
                </p:cNvPr>
                <p:cNvCxnSpPr/>
                <p:nvPr/>
              </p:nvCxnSpPr>
              <p:spPr>
                <a:xfrm rot="11272197" flipH="1" flipV="1">
                  <a:off x="4556599" y="4139915"/>
                  <a:ext cx="133350" cy="134720"/>
                </a:xfrm>
                <a:prstGeom prst="line">
                  <a:avLst/>
                </a:prstGeom>
                <a:ln w="12700"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4FB38903-2F95-724D-9255-EDB1C4669637}"/>
                  </a:ext>
                </a:extLst>
              </p:cNvPr>
              <p:cNvGrpSpPr/>
              <p:nvPr/>
            </p:nvGrpSpPr>
            <p:grpSpPr>
              <a:xfrm rot="13589202">
                <a:off x="3224595" y="2684403"/>
                <a:ext cx="228535" cy="330481"/>
                <a:chOff x="4493120" y="4093618"/>
                <a:chExt cx="228535" cy="330481"/>
              </a:xfrm>
            </p:grpSpPr>
            <p:sp>
              <p:nvSpPr>
                <p:cNvPr id="85" name="Oval 84">
                  <a:extLst>
                    <a:ext uri="{FF2B5EF4-FFF2-40B4-BE49-F238E27FC236}">
                      <a16:creationId xmlns:a16="http://schemas.microsoft.com/office/drawing/2014/main" id="{3CEC82B2-37E6-BC48-B5FD-9991C85077DE}"/>
                    </a:ext>
                  </a:extLst>
                </p:cNvPr>
                <p:cNvSpPr/>
                <p:nvPr/>
              </p:nvSpPr>
              <p:spPr>
                <a:xfrm rot="11272197">
                  <a:off x="4493120" y="4348499"/>
                  <a:ext cx="76200" cy="75600"/>
                </a:xfrm>
                <a:prstGeom prst="ellipse">
                  <a:avLst/>
                </a:prstGeom>
                <a:solidFill>
                  <a:schemeClr val="bg2">
                    <a:lumMod val="10000"/>
                  </a:schemeClr>
                </a:solidFill>
                <a:ln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Oval 85">
                  <a:extLst>
                    <a:ext uri="{FF2B5EF4-FFF2-40B4-BE49-F238E27FC236}">
                      <a16:creationId xmlns:a16="http://schemas.microsoft.com/office/drawing/2014/main" id="{D837F34D-0808-CD4D-AC17-C3ADC75C53C6}"/>
                    </a:ext>
                  </a:extLst>
                </p:cNvPr>
                <p:cNvSpPr/>
                <p:nvPr/>
              </p:nvSpPr>
              <p:spPr>
                <a:xfrm rot="11272197">
                  <a:off x="4645455" y="4243511"/>
                  <a:ext cx="76200" cy="75600"/>
                </a:xfrm>
                <a:prstGeom prst="ellipse">
                  <a:avLst/>
                </a:prstGeom>
                <a:solidFill>
                  <a:schemeClr val="bg2">
                    <a:lumMod val="10000"/>
                  </a:schemeClr>
                </a:solidFill>
                <a:ln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7" name="Oval 86">
                  <a:extLst>
                    <a:ext uri="{FF2B5EF4-FFF2-40B4-BE49-F238E27FC236}">
                      <a16:creationId xmlns:a16="http://schemas.microsoft.com/office/drawing/2014/main" id="{33487830-07BD-5344-A004-6E1B0D6FB326}"/>
                    </a:ext>
                  </a:extLst>
                </p:cNvPr>
                <p:cNvSpPr/>
                <p:nvPr/>
              </p:nvSpPr>
              <p:spPr>
                <a:xfrm rot="11272197">
                  <a:off x="4533355" y="4093618"/>
                  <a:ext cx="76200" cy="75600"/>
                </a:xfrm>
                <a:prstGeom prst="ellipse">
                  <a:avLst/>
                </a:prstGeom>
                <a:solidFill>
                  <a:schemeClr val="bg2">
                    <a:lumMod val="10000"/>
                  </a:schemeClr>
                </a:solidFill>
                <a:ln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88" name="Straight Connector 87">
                  <a:extLst>
                    <a:ext uri="{FF2B5EF4-FFF2-40B4-BE49-F238E27FC236}">
                      <a16:creationId xmlns:a16="http://schemas.microsoft.com/office/drawing/2014/main" id="{C9527423-33F7-534B-A79D-D937CEE33FF1}"/>
                    </a:ext>
                  </a:extLst>
                </p:cNvPr>
                <p:cNvCxnSpPr/>
                <p:nvPr/>
              </p:nvCxnSpPr>
              <p:spPr>
                <a:xfrm rot="11272197" flipH="1">
                  <a:off x="4539259" y="4269419"/>
                  <a:ext cx="133351" cy="126606"/>
                </a:xfrm>
                <a:prstGeom prst="line">
                  <a:avLst/>
                </a:prstGeom>
                <a:ln w="12700"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" name="Straight Connector 88">
                  <a:extLst>
                    <a:ext uri="{FF2B5EF4-FFF2-40B4-BE49-F238E27FC236}">
                      <a16:creationId xmlns:a16="http://schemas.microsoft.com/office/drawing/2014/main" id="{C2C4FE38-D446-7C43-AF36-1242B86A47E7}"/>
                    </a:ext>
                  </a:extLst>
                </p:cNvPr>
                <p:cNvCxnSpPr/>
                <p:nvPr/>
              </p:nvCxnSpPr>
              <p:spPr>
                <a:xfrm rot="11272197" flipH="1" flipV="1">
                  <a:off x="4556599" y="4139915"/>
                  <a:ext cx="133350" cy="134720"/>
                </a:xfrm>
                <a:prstGeom prst="line">
                  <a:avLst/>
                </a:prstGeom>
                <a:ln w="12700"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F8DAA4E6-A7A6-D945-AB8E-44FDF001DF17}"/>
                  </a:ext>
                </a:extLst>
              </p:cNvPr>
              <p:cNvGrpSpPr/>
              <p:nvPr/>
            </p:nvGrpSpPr>
            <p:grpSpPr>
              <a:xfrm rot="17634860">
                <a:off x="3043417" y="3049086"/>
                <a:ext cx="228535" cy="330481"/>
                <a:chOff x="4493120" y="4093618"/>
                <a:chExt cx="228535" cy="330481"/>
              </a:xfrm>
            </p:grpSpPr>
            <p:sp>
              <p:nvSpPr>
                <p:cNvPr id="80" name="Oval 79">
                  <a:extLst>
                    <a:ext uri="{FF2B5EF4-FFF2-40B4-BE49-F238E27FC236}">
                      <a16:creationId xmlns:a16="http://schemas.microsoft.com/office/drawing/2014/main" id="{8C13715E-694E-DF4F-AB02-CA6F8E94E0EF}"/>
                    </a:ext>
                  </a:extLst>
                </p:cNvPr>
                <p:cNvSpPr/>
                <p:nvPr/>
              </p:nvSpPr>
              <p:spPr>
                <a:xfrm rot="11272197">
                  <a:off x="4493120" y="4348499"/>
                  <a:ext cx="76200" cy="75600"/>
                </a:xfrm>
                <a:prstGeom prst="ellipse">
                  <a:avLst/>
                </a:prstGeom>
                <a:solidFill>
                  <a:schemeClr val="bg2">
                    <a:lumMod val="10000"/>
                  </a:schemeClr>
                </a:solidFill>
                <a:ln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" name="Oval 80">
                  <a:extLst>
                    <a:ext uri="{FF2B5EF4-FFF2-40B4-BE49-F238E27FC236}">
                      <a16:creationId xmlns:a16="http://schemas.microsoft.com/office/drawing/2014/main" id="{404CCF9C-9941-2A4E-9021-615AAAD25440}"/>
                    </a:ext>
                  </a:extLst>
                </p:cNvPr>
                <p:cNvSpPr/>
                <p:nvPr/>
              </p:nvSpPr>
              <p:spPr>
                <a:xfrm rot="11272197">
                  <a:off x="4645455" y="4243511"/>
                  <a:ext cx="76200" cy="75600"/>
                </a:xfrm>
                <a:prstGeom prst="ellipse">
                  <a:avLst/>
                </a:prstGeom>
                <a:solidFill>
                  <a:schemeClr val="bg2">
                    <a:lumMod val="10000"/>
                  </a:schemeClr>
                </a:solidFill>
                <a:ln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" name="Oval 81">
                  <a:extLst>
                    <a:ext uri="{FF2B5EF4-FFF2-40B4-BE49-F238E27FC236}">
                      <a16:creationId xmlns:a16="http://schemas.microsoft.com/office/drawing/2014/main" id="{C0A1432B-EF0A-1E46-B04A-066C39DDCC82}"/>
                    </a:ext>
                  </a:extLst>
                </p:cNvPr>
                <p:cNvSpPr/>
                <p:nvPr/>
              </p:nvSpPr>
              <p:spPr>
                <a:xfrm rot="11272197">
                  <a:off x="4533355" y="4093618"/>
                  <a:ext cx="76200" cy="75600"/>
                </a:xfrm>
                <a:prstGeom prst="ellipse">
                  <a:avLst/>
                </a:prstGeom>
                <a:solidFill>
                  <a:schemeClr val="bg2">
                    <a:lumMod val="10000"/>
                  </a:schemeClr>
                </a:solidFill>
                <a:ln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83" name="Straight Connector 82">
                  <a:extLst>
                    <a:ext uri="{FF2B5EF4-FFF2-40B4-BE49-F238E27FC236}">
                      <a16:creationId xmlns:a16="http://schemas.microsoft.com/office/drawing/2014/main" id="{9A76B5A5-ED29-4C40-BB24-569F74FA5EA9}"/>
                    </a:ext>
                  </a:extLst>
                </p:cNvPr>
                <p:cNvCxnSpPr/>
                <p:nvPr/>
              </p:nvCxnSpPr>
              <p:spPr>
                <a:xfrm rot="11272197" flipH="1">
                  <a:off x="4539259" y="4269419"/>
                  <a:ext cx="133351" cy="126606"/>
                </a:xfrm>
                <a:prstGeom prst="line">
                  <a:avLst/>
                </a:prstGeom>
                <a:ln w="12700"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Straight Connector 83">
                  <a:extLst>
                    <a:ext uri="{FF2B5EF4-FFF2-40B4-BE49-F238E27FC236}">
                      <a16:creationId xmlns:a16="http://schemas.microsoft.com/office/drawing/2014/main" id="{4225662D-C39E-164B-B912-FFFDDE6DEBF4}"/>
                    </a:ext>
                  </a:extLst>
                </p:cNvPr>
                <p:cNvCxnSpPr/>
                <p:nvPr/>
              </p:nvCxnSpPr>
              <p:spPr>
                <a:xfrm rot="11272197" flipH="1" flipV="1">
                  <a:off x="4556599" y="4139915"/>
                  <a:ext cx="133350" cy="134720"/>
                </a:xfrm>
                <a:prstGeom prst="line">
                  <a:avLst/>
                </a:prstGeom>
                <a:ln w="12700"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5F1CBAAC-DE42-9D44-AB05-D7EAD9E15FCF}"/>
                  </a:ext>
                </a:extLst>
              </p:cNvPr>
              <p:cNvGrpSpPr/>
              <p:nvPr/>
            </p:nvGrpSpPr>
            <p:grpSpPr>
              <a:xfrm rot="12917490">
                <a:off x="3458434" y="2222660"/>
                <a:ext cx="228535" cy="330481"/>
                <a:chOff x="4493120" y="4093618"/>
                <a:chExt cx="228535" cy="330481"/>
              </a:xfrm>
            </p:grpSpPr>
            <p:sp>
              <p:nvSpPr>
                <p:cNvPr id="75" name="Oval 74">
                  <a:extLst>
                    <a:ext uri="{FF2B5EF4-FFF2-40B4-BE49-F238E27FC236}">
                      <a16:creationId xmlns:a16="http://schemas.microsoft.com/office/drawing/2014/main" id="{7595DE76-07D1-AF40-BCC3-C1B5D66AC496}"/>
                    </a:ext>
                  </a:extLst>
                </p:cNvPr>
                <p:cNvSpPr/>
                <p:nvPr/>
              </p:nvSpPr>
              <p:spPr>
                <a:xfrm rot="11272197">
                  <a:off x="4493120" y="4348499"/>
                  <a:ext cx="76200" cy="75600"/>
                </a:xfrm>
                <a:prstGeom prst="ellipse">
                  <a:avLst/>
                </a:prstGeom>
                <a:solidFill>
                  <a:schemeClr val="bg2">
                    <a:lumMod val="10000"/>
                  </a:schemeClr>
                </a:solidFill>
                <a:ln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" name="Oval 75">
                  <a:extLst>
                    <a:ext uri="{FF2B5EF4-FFF2-40B4-BE49-F238E27FC236}">
                      <a16:creationId xmlns:a16="http://schemas.microsoft.com/office/drawing/2014/main" id="{CCBC1FBE-EF99-2F40-9838-24E7AFAF76C3}"/>
                    </a:ext>
                  </a:extLst>
                </p:cNvPr>
                <p:cNvSpPr/>
                <p:nvPr/>
              </p:nvSpPr>
              <p:spPr>
                <a:xfrm rot="11272197">
                  <a:off x="4645455" y="4243511"/>
                  <a:ext cx="76200" cy="75600"/>
                </a:xfrm>
                <a:prstGeom prst="ellipse">
                  <a:avLst/>
                </a:prstGeom>
                <a:solidFill>
                  <a:schemeClr val="bg2">
                    <a:lumMod val="10000"/>
                  </a:schemeClr>
                </a:solidFill>
                <a:ln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" name="Oval 76">
                  <a:extLst>
                    <a:ext uri="{FF2B5EF4-FFF2-40B4-BE49-F238E27FC236}">
                      <a16:creationId xmlns:a16="http://schemas.microsoft.com/office/drawing/2014/main" id="{CAAB260C-B34E-A84C-B1A6-3AA9BF3207DC}"/>
                    </a:ext>
                  </a:extLst>
                </p:cNvPr>
                <p:cNvSpPr/>
                <p:nvPr/>
              </p:nvSpPr>
              <p:spPr>
                <a:xfrm rot="11272197">
                  <a:off x="4533355" y="4093618"/>
                  <a:ext cx="76200" cy="75600"/>
                </a:xfrm>
                <a:prstGeom prst="ellipse">
                  <a:avLst/>
                </a:prstGeom>
                <a:solidFill>
                  <a:schemeClr val="bg2">
                    <a:lumMod val="10000"/>
                  </a:schemeClr>
                </a:solidFill>
                <a:ln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78" name="Straight Connector 77">
                  <a:extLst>
                    <a:ext uri="{FF2B5EF4-FFF2-40B4-BE49-F238E27FC236}">
                      <a16:creationId xmlns:a16="http://schemas.microsoft.com/office/drawing/2014/main" id="{85C56281-5378-464E-89C4-A7F7F0631807}"/>
                    </a:ext>
                  </a:extLst>
                </p:cNvPr>
                <p:cNvCxnSpPr/>
                <p:nvPr/>
              </p:nvCxnSpPr>
              <p:spPr>
                <a:xfrm rot="11272197" flipH="1">
                  <a:off x="4539259" y="4269419"/>
                  <a:ext cx="133351" cy="126606"/>
                </a:xfrm>
                <a:prstGeom prst="line">
                  <a:avLst/>
                </a:prstGeom>
                <a:ln w="12700"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Straight Connector 78">
                  <a:extLst>
                    <a:ext uri="{FF2B5EF4-FFF2-40B4-BE49-F238E27FC236}">
                      <a16:creationId xmlns:a16="http://schemas.microsoft.com/office/drawing/2014/main" id="{DBCC5058-6087-0E44-8F50-DAEEA23D5EA5}"/>
                    </a:ext>
                  </a:extLst>
                </p:cNvPr>
                <p:cNvCxnSpPr/>
                <p:nvPr/>
              </p:nvCxnSpPr>
              <p:spPr>
                <a:xfrm rot="11272197" flipH="1" flipV="1">
                  <a:off x="4556599" y="4139915"/>
                  <a:ext cx="133350" cy="134720"/>
                </a:xfrm>
                <a:prstGeom prst="line">
                  <a:avLst/>
                </a:prstGeom>
                <a:ln w="12700"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1DA482B0-F631-564C-A178-745710CB77B9}"/>
                  </a:ext>
                </a:extLst>
              </p:cNvPr>
              <p:cNvGrpSpPr/>
              <p:nvPr/>
            </p:nvGrpSpPr>
            <p:grpSpPr>
              <a:xfrm rot="9312053">
                <a:off x="3640824" y="2580197"/>
                <a:ext cx="228535" cy="330481"/>
                <a:chOff x="4493120" y="4093618"/>
                <a:chExt cx="228535" cy="330481"/>
              </a:xfrm>
            </p:grpSpPr>
            <p:sp>
              <p:nvSpPr>
                <p:cNvPr id="70" name="Oval 69">
                  <a:extLst>
                    <a:ext uri="{FF2B5EF4-FFF2-40B4-BE49-F238E27FC236}">
                      <a16:creationId xmlns:a16="http://schemas.microsoft.com/office/drawing/2014/main" id="{EC4AC829-3E30-A343-8190-4762112224FA}"/>
                    </a:ext>
                  </a:extLst>
                </p:cNvPr>
                <p:cNvSpPr/>
                <p:nvPr/>
              </p:nvSpPr>
              <p:spPr>
                <a:xfrm rot="11272197">
                  <a:off x="4493120" y="4348499"/>
                  <a:ext cx="76200" cy="75600"/>
                </a:xfrm>
                <a:prstGeom prst="ellipse">
                  <a:avLst/>
                </a:prstGeom>
                <a:solidFill>
                  <a:schemeClr val="bg2">
                    <a:lumMod val="10000"/>
                  </a:schemeClr>
                </a:solidFill>
                <a:ln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" name="Oval 70">
                  <a:extLst>
                    <a:ext uri="{FF2B5EF4-FFF2-40B4-BE49-F238E27FC236}">
                      <a16:creationId xmlns:a16="http://schemas.microsoft.com/office/drawing/2014/main" id="{67D91828-B560-E14B-9BE0-FEFFA88C35D3}"/>
                    </a:ext>
                  </a:extLst>
                </p:cNvPr>
                <p:cNvSpPr/>
                <p:nvPr/>
              </p:nvSpPr>
              <p:spPr>
                <a:xfrm rot="11272197">
                  <a:off x="4645455" y="4243511"/>
                  <a:ext cx="76200" cy="75600"/>
                </a:xfrm>
                <a:prstGeom prst="ellipse">
                  <a:avLst/>
                </a:prstGeom>
                <a:solidFill>
                  <a:schemeClr val="bg2">
                    <a:lumMod val="10000"/>
                  </a:schemeClr>
                </a:solidFill>
                <a:ln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" name="Oval 71">
                  <a:extLst>
                    <a:ext uri="{FF2B5EF4-FFF2-40B4-BE49-F238E27FC236}">
                      <a16:creationId xmlns:a16="http://schemas.microsoft.com/office/drawing/2014/main" id="{EB9A2CC1-127C-3642-BC50-343C284AC8C8}"/>
                    </a:ext>
                  </a:extLst>
                </p:cNvPr>
                <p:cNvSpPr/>
                <p:nvPr/>
              </p:nvSpPr>
              <p:spPr>
                <a:xfrm rot="11272197">
                  <a:off x="4533355" y="4093618"/>
                  <a:ext cx="76200" cy="75600"/>
                </a:xfrm>
                <a:prstGeom prst="ellipse">
                  <a:avLst/>
                </a:prstGeom>
                <a:solidFill>
                  <a:schemeClr val="bg2">
                    <a:lumMod val="10000"/>
                  </a:schemeClr>
                </a:solidFill>
                <a:ln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73" name="Straight Connector 72">
                  <a:extLst>
                    <a:ext uri="{FF2B5EF4-FFF2-40B4-BE49-F238E27FC236}">
                      <a16:creationId xmlns:a16="http://schemas.microsoft.com/office/drawing/2014/main" id="{9CDC985A-6037-7940-9B86-1DF67E80CD22}"/>
                    </a:ext>
                  </a:extLst>
                </p:cNvPr>
                <p:cNvCxnSpPr/>
                <p:nvPr/>
              </p:nvCxnSpPr>
              <p:spPr>
                <a:xfrm rot="11272197" flipH="1">
                  <a:off x="4539259" y="4269419"/>
                  <a:ext cx="133351" cy="126606"/>
                </a:xfrm>
                <a:prstGeom prst="line">
                  <a:avLst/>
                </a:prstGeom>
                <a:ln w="12700"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Straight Connector 73">
                  <a:extLst>
                    <a:ext uri="{FF2B5EF4-FFF2-40B4-BE49-F238E27FC236}">
                      <a16:creationId xmlns:a16="http://schemas.microsoft.com/office/drawing/2014/main" id="{EF2EB047-1AEB-6C49-BAED-A79CA6541021}"/>
                    </a:ext>
                  </a:extLst>
                </p:cNvPr>
                <p:cNvCxnSpPr/>
                <p:nvPr/>
              </p:nvCxnSpPr>
              <p:spPr>
                <a:xfrm rot="11272197" flipH="1" flipV="1">
                  <a:off x="4556599" y="4139915"/>
                  <a:ext cx="133350" cy="134720"/>
                </a:xfrm>
                <a:prstGeom prst="line">
                  <a:avLst/>
                </a:prstGeom>
                <a:ln w="12700"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26AF4684-EC04-9348-8E6A-F5D999E1C025}"/>
                  </a:ext>
                </a:extLst>
              </p:cNvPr>
              <p:cNvGrpSpPr/>
              <p:nvPr/>
            </p:nvGrpSpPr>
            <p:grpSpPr>
              <a:xfrm rot="16681216">
                <a:off x="3474842" y="2983888"/>
                <a:ext cx="228535" cy="330481"/>
                <a:chOff x="4493120" y="4093618"/>
                <a:chExt cx="228535" cy="330481"/>
              </a:xfrm>
            </p:grpSpPr>
            <p:sp>
              <p:nvSpPr>
                <p:cNvPr id="65" name="Oval 64">
                  <a:extLst>
                    <a:ext uri="{FF2B5EF4-FFF2-40B4-BE49-F238E27FC236}">
                      <a16:creationId xmlns:a16="http://schemas.microsoft.com/office/drawing/2014/main" id="{2F81F0B0-9DDF-7A4C-97E1-387EF009689B}"/>
                    </a:ext>
                  </a:extLst>
                </p:cNvPr>
                <p:cNvSpPr/>
                <p:nvPr/>
              </p:nvSpPr>
              <p:spPr>
                <a:xfrm rot="11272197">
                  <a:off x="4493120" y="4348499"/>
                  <a:ext cx="76200" cy="75600"/>
                </a:xfrm>
                <a:prstGeom prst="ellipse">
                  <a:avLst/>
                </a:prstGeom>
                <a:solidFill>
                  <a:schemeClr val="bg2">
                    <a:lumMod val="10000"/>
                  </a:schemeClr>
                </a:solidFill>
                <a:ln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" name="Oval 65">
                  <a:extLst>
                    <a:ext uri="{FF2B5EF4-FFF2-40B4-BE49-F238E27FC236}">
                      <a16:creationId xmlns:a16="http://schemas.microsoft.com/office/drawing/2014/main" id="{DD9CD546-B0A6-4E48-8135-7DD7D627A0CF}"/>
                    </a:ext>
                  </a:extLst>
                </p:cNvPr>
                <p:cNvSpPr/>
                <p:nvPr/>
              </p:nvSpPr>
              <p:spPr>
                <a:xfrm rot="11272197">
                  <a:off x="4645455" y="4243511"/>
                  <a:ext cx="76200" cy="75600"/>
                </a:xfrm>
                <a:prstGeom prst="ellipse">
                  <a:avLst/>
                </a:prstGeom>
                <a:solidFill>
                  <a:schemeClr val="bg2">
                    <a:lumMod val="10000"/>
                  </a:schemeClr>
                </a:solidFill>
                <a:ln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" name="Oval 66">
                  <a:extLst>
                    <a:ext uri="{FF2B5EF4-FFF2-40B4-BE49-F238E27FC236}">
                      <a16:creationId xmlns:a16="http://schemas.microsoft.com/office/drawing/2014/main" id="{05686E53-D705-CC4C-95B9-73A3968E7EE1}"/>
                    </a:ext>
                  </a:extLst>
                </p:cNvPr>
                <p:cNvSpPr/>
                <p:nvPr/>
              </p:nvSpPr>
              <p:spPr>
                <a:xfrm rot="11272197">
                  <a:off x="4533355" y="4093618"/>
                  <a:ext cx="76200" cy="75600"/>
                </a:xfrm>
                <a:prstGeom prst="ellipse">
                  <a:avLst/>
                </a:prstGeom>
                <a:solidFill>
                  <a:schemeClr val="bg2">
                    <a:lumMod val="10000"/>
                  </a:schemeClr>
                </a:solidFill>
                <a:ln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68" name="Straight Connector 67">
                  <a:extLst>
                    <a:ext uri="{FF2B5EF4-FFF2-40B4-BE49-F238E27FC236}">
                      <a16:creationId xmlns:a16="http://schemas.microsoft.com/office/drawing/2014/main" id="{1CE3928F-6ED9-624A-B0B8-CFC7C7A71258}"/>
                    </a:ext>
                  </a:extLst>
                </p:cNvPr>
                <p:cNvCxnSpPr/>
                <p:nvPr/>
              </p:nvCxnSpPr>
              <p:spPr>
                <a:xfrm rot="11272197" flipH="1">
                  <a:off x="4539259" y="4269419"/>
                  <a:ext cx="133351" cy="126606"/>
                </a:xfrm>
                <a:prstGeom prst="line">
                  <a:avLst/>
                </a:prstGeom>
                <a:ln w="12700"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Straight Connector 68">
                  <a:extLst>
                    <a:ext uri="{FF2B5EF4-FFF2-40B4-BE49-F238E27FC236}">
                      <a16:creationId xmlns:a16="http://schemas.microsoft.com/office/drawing/2014/main" id="{D151E53A-B7B0-F64E-97AB-D73521695627}"/>
                    </a:ext>
                  </a:extLst>
                </p:cNvPr>
                <p:cNvCxnSpPr/>
                <p:nvPr/>
              </p:nvCxnSpPr>
              <p:spPr>
                <a:xfrm rot="11272197" flipH="1" flipV="1">
                  <a:off x="4556599" y="4139915"/>
                  <a:ext cx="133350" cy="134720"/>
                </a:xfrm>
                <a:prstGeom prst="line">
                  <a:avLst/>
                </a:prstGeom>
                <a:ln w="12700"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17E8DAA6-0F14-244B-8881-B49E6D84F8BC}"/>
                  </a:ext>
                </a:extLst>
              </p:cNvPr>
              <p:cNvSpPr/>
              <p:nvPr/>
            </p:nvSpPr>
            <p:spPr>
              <a:xfrm>
                <a:off x="1432273" y="3289326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56EE79D9-33D7-2841-9292-B1EBACC0F300}"/>
                  </a:ext>
                </a:extLst>
              </p:cNvPr>
              <p:cNvSpPr/>
              <p:nvPr/>
            </p:nvSpPr>
            <p:spPr>
              <a:xfrm>
                <a:off x="2955891" y="2798797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E6600E99-9BC6-474B-B5D3-45E03F037729}"/>
                  </a:ext>
                </a:extLst>
              </p:cNvPr>
              <p:cNvSpPr/>
              <p:nvPr/>
            </p:nvSpPr>
            <p:spPr>
              <a:xfrm>
                <a:off x="1666876" y="1675406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99D9F6B9-DDA3-3048-8BD4-AE44E688F205}"/>
                  </a:ext>
                </a:extLst>
              </p:cNvPr>
              <p:cNvSpPr/>
              <p:nvPr/>
            </p:nvSpPr>
            <p:spPr>
              <a:xfrm>
                <a:off x="3028544" y="1650227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9325FA19-0823-BB4E-BB73-72E2C4754F52}"/>
                  </a:ext>
                </a:extLst>
              </p:cNvPr>
              <p:cNvGrpSpPr/>
              <p:nvPr/>
            </p:nvGrpSpPr>
            <p:grpSpPr>
              <a:xfrm rot="2310742">
                <a:off x="1950246" y="2938305"/>
                <a:ext cx="955180" cy="322572"/>
                <a:chOff x="4912220" y="4495226"/>
                <a:chExt cx="955180" cy="322572"/>
              </a:xfrm>
            </p:grpSpPr>
            <p:sp>
              <p:nvSpPr>
                <p:cNvPr id="50" name="Oval 49">
                  <a:extLst>
                    <a:ext uri="{FF2B5EF4-FFF2-40B4-BE49-F238E27FC236}">
                      <a16:creationId xmlns:a16="http://schemas.microsoft.com/office/drawing/2014/main" id="{6D5CB132-5CF6-114D-BC6F-F1237C69A5DD}"/>
                    </a:ext>
                  </a:extLst>
                </p:cNvPr>
                <p:cNvSpPr/>
                <p:nvPr/>
              </p:nvSpPr>
              <p:spPr>
                <a:xfrm rot="11272197">
                  <a:off x="4912220" y="4742198"/>
                  <a:ext cx="76200" cy="75600"/>
                </a:xfrm>
                <a:prstGeom prst="ellipse">
                  <a:avLst/>
                </a:prstGeom>
                <a:solidFill>
                  <a:schemeClr val="bg2">
                    <a:lumMod val="10000"/>
                  </a:schemeClr>
                </a:solidFill>
                <a:ln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51" name="Straight Connector 50">
                  <a:extLst>
                    <a:ext uri="{FF2B5EF4-FFF2-40B4-BE49-F238E27FC236}">
                      <a16:creationId xmlns:a16="http://schemas.microsoft.com/office/drawing/2014/main" id="{14180D4E-AA5E-9341-A911-B72069A7D26A}"/>
                    </a:ext>
                  </a:extLst>
                </p:cNvPr>
                <p:cNvCxnSpPr/>
                <p:nvPr/>
              </p:nvCxnSpPr>
              <p:spPr>
                <a:xfrm rot="11272197" flipH="1">
                  <a:off x="5101705" y="4688107"/>
                  <a:ext cx="180975" cy="0"/>
                </a:xfrm>
                <a:prstGeom prst="line">
                  <a:avLst/>
                </a:prstGeom>
                <a:ln w="12700"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Straight Connector 51">
                  <a:extLst>
                    <a:ext uri="{FF2B5EF4-FFF2-40B4-BE49-F238E27FC236}">
                      <a16:creationId xmlns:a16="http://schemas.microsoft.com/office/drawing/2014/main" id="{3AF0DDCE-FDEC-3640-A0B6-D2D242A76539}"/>
                    </a:ext>
                  </a:extLst>
                </p:cNvPr>
                <p:cNvCxnSpPr/>
                <p:nvPr/>
              </p:nvCxnSpPr>
              <p:spPr>
                <a:xfrm rot="11272197" flipH="1">
                  <a:off x="5289964" y="4582910"/>
                  <a:ext cx="133351" cy="126606"/>
                </a:xfrm>
                <a:prstGeom prst="line">
                  <a:avLst/>
                </a:prstGeom>
                <a:ln w="12700"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Connector 52">
                  <a:extLst>
                    <a:ext uri="{FF2B5EF4-FFF2-40B4-BE49-F238E27FC236}">
                      <a16:creationId xmlns:a16="http://schemas.microsoft.com/office/drawing/2014/main" id="{FAFD6852-212E-BF4C-A3F1-86E00131A635}"/>
                    </a:ext>
                  </a:extLst>
                </p:cNvPr>
                <p:cNvCxnSpPr/>
                <p:nvPr/>
              </p:nvCxnSpPr>
              <p:spPr>
                <a:xfrm rot="11272197" flipH="1">
                  <a:off x="5567259" y="4616026"/>
                  <a:ext cx="133351" cy="126606"/>
                </a:xfrm>
                <a:prstGeom prst="line">
                  <a:avLst/>
                </a:prstGeom>
                <a:ln w="12700"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>
                  <a:extLst>
                    <a:ext uri="{FF2B5EF4-FFF2-40B4-BE49-F238E27FC236}">
                      <a16:creationId xmlns:a16="http://schemas.microsoft.com/office/drawing/2014/main" id="{F0C5BF94-971E-184B-BB31-7BE76E57E6B8}"/>
                    </a:ext>
                  </a:extLst>
                </p:cNvPr>
                <p:cNvCxnSpPr>
                  <a:endCxn id="59" idx="5"/>
                </p:cNvCxnSpPr>
                <p:nvPr/>
              </p:nvCxnSpPr>
              <p:spPr>
                <a:xfrm>
                  <a:off x="5431061" y="4594759"/>
                  <a:ext cx="103804" cy="112412"/>
                </a:xfrm>
                <a:prstGeom prst="line">
                  <a:avLst/>
                </a:prstGeom>
                <a:ln w="12700"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5" name="Oval 54">
                  <a:extLst>
                    <a:ext uri="{FF2B5EF4-FFF2-40B4-BE49-F238E27FC236}">
                      <a16:creationId xmlns:a16="http://schemas.microsoft.com/office/drawing/2014/main" id="{C90FB1F1-4DBA-8646-9D06-510878A37B8E}"/>
                    </a:ext>
                  </a:extLst>
                </p:cNvPr>
                <p:cNvSpPr/>
                <p:nvPr/>
              </p:nvSpPr>
              <p:spPr>
                <a:xfrm rot="11272197">
                  <a:off x="5064555" y="4637210"/>
                  <a:ext cx="76200" cy="75600"/>
                </a:xfrm>
                <a:prstGeom prst="ellipse">
                  <a:avLst/>
                </a:prstGeom>
                <a:solidFill>
                  <a:schemeClr val="bg2">
                    <a:lumMod val="10000"/>
                  </a:schemeClr>
                </a:solidFill>
                <a:ln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" name="Oval 55">
                  <a:extLst>
                    <a:ext uri="{FF2B5EF4-FFF2-40B4-BE49-F238E27FC236}">
                      <a16:creationId xmlns:a16="http://schemas.microsoft.com/office/drawing/2014/main" id="{121C4DA9-5844-9F42-9F84-4B05E7F523DD}"/>
                    </a:ext>
                  </a:extLst>
                </p:cNvPr>
                <p:cNvSpPr/>
                <p:nvPr/>
              </p:nvSpPr>
              <p:spPr>
                <a:xfrm rot="11272197">
                  <a:off x="4946358" y="4495226"/>
                  <a:ext cx="76200" cy="75600"/>
                </a:xfrm>
                <a:prstGeom prst="ellipse">
                  <a:avLst/>
                </a:prstGeom>
                <a:solidFill>
                  <a:schemeClr val="bg2">
                    <a:lumMod val="10000"/>
                  </a:schemeClr>
                </a:solidFill>
                <a:ln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" name="Oval 56">
                  <a:extLst>
                    <a:ext uri="{FF2B5EF4-FFF2-40B4-BE49-F238E27FC236}">
                      <a16:creationId xmlns:a16="http://schemas.microsoft.com/office/drawing/2014/main" id="{B6F60E81-0C08-2C48-BD4A-B8B14A0E4BF1}"/>
                    </a:ext>
                  </a:extLst>
                </p:cNvPr>
                <p:cNvSpPr/>
                <p:nvPr/>
              </p:nvSpPr>
              <p:spPr>
                <a:xfrm rot="11272197">
                  <a:off x="5243824" y="4661990"/>
                  <a:ext cx="76200" cy="75600"/>
                </a:xfrm>
                <a:prstGeom prst="ellipse">
                  <a:avLst/>
                </a:prstGeom>
                <a:solidFill>
                  <a:schemeClr val="bg2">
                    <a:lumMod val="10000"/>
                  </a:schemeClr>
                </a:solidFill>
                <a:ln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" name="Oval 57">
                  <a:extLst>
                    <a:ext uri="{FF2B5EF4-FFF2-40B4-BE49-F238E27FC236}">
                      <a16:creationId xmlns:a16="http://schemas.microsoft.com/office/drawing/2014/main" id="{3F0126FF-5300-A74C-9A1A-4BD407C9CE8A}"/>
                    </a:ext>
                  </a:extLst>
                </p:cNvPr>
                <p:cNvSpPr/>
                <p:nvPr/>
              </p:nvSpPr>
              <p:spPr>
                <a:xfrm rot="11272197">
                  <a:off x="5392961" y="4556959"/>
                  <a:ext cx="76200" cy="75600"/>
                </a:xfrm>
                <a:prstGeom prst="ellipse">
                  <a:avLst/>
                </a:prstGeom>
                <a:solidFill>
                  <a:schemeClr val="bg2">
                    <a:lumMod val="10000"/>
                  </a:schemeClr>
                </a:solidFill>
                <a:ln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" name="Oval 58">
                  <a:extLst>
                    <a:ext uri="{FF2B5EF4-FFF2-40B4-BE49-F238E27FC236}">
                      <a16:creationId xmlns:a16="http://schemas.microsoft.com/office/drawing/2014/main" id="{BABC9402-5F10-E24B-B49D-61EEE62083B9}"/>
                    </a:ext>
                  </a:extLst>
                </p:cNvPr>
                <p:cNvSpPr/>
                <p:nvPr/>
              </p:nvSpPr>
              <p:spPr>
                <a:xfrm rot="11272197">
                  <a:off x="5519792" y="4699537"/>
                  <a:ext cx="76200" cy="75600"/>
                </a:xfrm>
                <a:prstGeom prst="ellipse">
                  <a:avLst/>
                </a:prstGeom>
                <a:solidFill>
                  <a:schemeClr val="bg2">
                    <a:lumMod val="10000"/>
                  </a:schemeClr>
                </a:solidFill>
                <a:ln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" name="Oval 59">
                  <a:extLst>
                    <a:ext uri="{FF2B5EF4-FFF2-40B4-BE49-F238E27FC236}">
                      <a16:creationId xmlns:a16="http://schemas.microsoft.com/office/drawing/2014/main" id="{3C4E973F-4143-0147-B58E-8D04190472AC}"/>
                    </a:ext>
                  </a:extLst>
                </p:cNvPr>
                <p:cNvSpPr/>
                <p:nvPr/>
              </p:nvSpPr>
              <p:spPr>
                <a:xfrm rot="11272197">
                  <a:off x="5667375" y="4586936"/>
                  <a:ext cx="76200" cy="75600"/>
                </a:xfrm>
                <a:prstGeom prst="ellipse">
                  <a:avLst/>
                </a:prstGeom>
                <a:solidFill>
                  <a:schemeClr val="bg2">
                    <a:lumMod val="10000"/>
                  </a:schemeClr>
                </a:solidFill>
                <a:ln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61" name="Straight Connector 60">
                  <a:extLst>
                    <a:ext uri="{FF2B5EF4-FFF2-40B4-BE49-F238E27FC236}">
                      <a16:creationId xmlns:a16="http://schemas.microsoft.com/office/drawing/2014/main" id="{8BFB78B2-6C13-B840-ADE7-BA14888D9B1D}"/>
                    </a:ext>
                  </a:extLst>
                </p:cNvPr>
                <p:cNvCxnSpPr/>
                <p:nvPr/>
              </p:nvCxnSpPr>
              <p:spPr>
                <a:xfrm rot="11272197" flipH="1">
                  <a:off x="4958359" y="4663118"/>
                  <a:ext cx="133351" cy="126606"/>
                </a:xfrm>
                <a:prstGeom prst="line">
                  <a:avLst/>
                </a:prstGeom>
                <a:ln w="12700"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Straight Connector 61">
                  <a:extLst>
                    <a:ext uri="{FF2B5EF4-FFF2-40B4-BE49-F238E27FC236}">
                      <a16:creationId xmlns:a16="http://schemas.microsoft.com/office/drawing/2014/main" id="{DE9850CE-811D-2244-80A4-7047EE32DF48}"/>
                    </a:ext>
                  </a:extLst>
                </p:cNvPr>
                <p:cNvCxnSpPr/>
                <p:nvPr/>
              </p:nvCxnSpPr>
              <p:spPr>
                <a:xfrm rot="11272197" flipH="1" flipV="1">
                  <a:off x="4975699" y="4533614"/>
                  <a:ext cx="133350" cy="134720"/>
                </a:xfrm>
                <a:prstGeom prst="line">
                  <a:avLst/>
                </a:prstGeom>
                <a:ln w="12700"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Straight Connector 62">
                  <a:extLst>
                    <a:ext uri="{FF2B5EF4-FFF2-40B4-BE49-F238E27FC236}">
                      <a16:creationId xmlns:a16="http://schemas.microsoft.com/office/drawing/2014/main" id="{84A2DAC3-7E06-B048-BD45-45D594C40F16}"/>
                    </a:ext>
                  </a:extLst>
                </p:cNvPr>
                <p:cNvCxnSpPr/>
                <p:nvPr/>
              </p:nvCxnSpPr>
              <p:spPr>
                <a:xfrm>
                  <a:off x="5708650" y="4627572"/>
                  <a:ext cx="120650" cy="123594"/>
                </a:xfrm>
                <a:prstGeom prst="line">
                  <a:avLst/>
                </a:prstGeom>
                <a:ln w="12700"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4" name="Oval 63">
                  <a:extLst>
                    <a:ext uri="{FF2B5EF4-FFF2-40B4-BE49-F238E27FC236}">
                      <a16:creationId xmlns:a16="http://schemas.microsoft.com/office/drawing/2014/main" id="{4184F5EE-CEBA-0D4D-A39F-5617E728AB01}"/>
                    </a:ext>
                  </a:extLst>
                </p:cNvPr>
                <p:cNvSpPr/>
                <p:nvPr/>
              </p:nvSpPr>
              <p:spPr>
                <a:xfrm rot="11272197">
                  <a:off x="5791200" y="4713365"/>
                  <a:ext cx="76200" cy="75600"/>
                </a:xfrm>
                <a:prstGeom prst="ellipse">
                  <a:avLst/>
                </a:prstGeom>
                <a:solidFill>
                  <a:schemeClr val="bg2">
                    <a:lumMod val="10000"/>
                  </a:schemeClr>
                </a:solidFill>
                <a:ln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ED37EB66-8D40-2D43-879D-D2BF54F66152}"/>
                  </a:ext>
                </a:extLst>
              </p:cNvPr>
              <p:cNvGrpSpPr/>
              <p:nvPr/>
            </p:nvGrpSpPr>
            <p:grpSpPr>
              <a:xfrm rot="13589202">
                <a:off x="1798680" y="3170246"/>
                <a:ext cx="228535" cy="330481"/>
                <a:chOff x="4493120" y="4093618"/>
                <a:chExt cx="228535" cy="330481"/>
              </a:xfrm>
            </p:grpSpPr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6D5CEE53-CC84-4A40-86C4-32C82F95DC7E}"/>
                    </a:ext>
                  </a:extLst>
                </p:cNvPr>
                <p:cNvSpPr/>
                <p:nvPr/>
              </p:nvSpPr>
              <p:spPr>
                <a:xfrm rot="11272197">
                  <a:off x="4493120" y="4348499"/>
                  <a:ext cx="76200" cy="75600"/>
                </a:xfrm>
                <a:prstGeom prst="ellipse">
                  <a:avLst/>
                </a:prstGeom>
                <a:solidFill>
                  <a:schemeClr val="bg2">
                    <a:lumMod val="10000"/>
                  </a:schemeClr>
                </a:solidFill>
                <a:ln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2F548C4F-FDE6-844C-9183-00D9C612C90C}"/>
                    </a:ext>
                  </a:extLst>
                </p:cNvPr>
                <p:cNvSpPr/>
                <p:nvPr/>
              </p:nvSpPr>
              <p:spPr>
                <a:xfrm rot="11272197">
                  <a:off x="4645455" y="4243511"/>
                  <a:ext cx="76200" cy="75600"/>
                </a:xfrm>
                <a:prstGeom prst="ellipse">
                  <a:avLst/>
                </a:prstGeom>
                <a:solidFill>
                  <a:schemeClr val="bg2">
                    <a:lumMod val="10000"/>
                  </a:schemeClr>
                </a:solidFill>
                <a:ln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DBAB65C7-77B0-2D44-A30C-E8ED30DC16B5}"/>
                    </a:ext>
                  </a:extLst>
                </p:cNvPr>
                <p:cNvSpPr/>
                <p:nvPr/>
              </p:nvSpPr>
              <p:spPr>
                <a:xfrm rot="11272197">
                  <a:off x="4533355" y="4093618"/>
                  <a:ext cx="76200" cy="75600"/>
                </a:xfrm>
                <a:prstGeom prst="ellipse">
                  <a:avLst/>
                </a:prstGeom>
                <a:solidFill>
                  <a:schemeClr val="bg2">
                    <a:lumMod val="10000"/>
                  </a:schemeClr>
                </a:solidFill>
                <a:ln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48" name="Straight Connector 47">
                  <a:extLst>
                    <a:ext uri="{FF2B5EF4-FFF2-40B4-BE49-F238E27FC236}">
                      <a16:creationId xmlns:a16="http://schemas.microsoft.com/office/drawing/2014/main" id="{FDEBB309-16C0-124C-ABC8-BFB43857BBFF}"/>
                    </a:ext>
                  </a:extLst>
                </p:cNvPr>
                <p:cNvCxnSpPr/>
                <p:nvPr/>
              </p:nvCxnSpPr>
              <p:spPr>
                <a:xfrm rot="11272197" flipH="1">
                  <a:off x="4539259" y="4269419"/>
                  <a:ext cx="133351" cy="126606"/>
                </a:xfrm>
                <a:prstGeom prst="line">
                  <a:avLst/>
                </a:prstGeom>
                <a:ln w="12700"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Straight Connector 48">
                  <a:extLst>
                    <a:ext uri="{FF2B5EF4-FFF2-40B4-BE49-F238E27FC236}">
                      <a16:creationId xmlns:a16="http://schemas.microsoft.com/office/drawing/2014/main" id="{43E160A5-E415-9845-AF2A-EEF2EFEA0E05}"/>
                    </a:ext>
                  </a:extLst>
                </p:cNvPr>
                <p:cNvCxnSpPr/>
                <p:nvPr/>
              </p:nvCxnSpPr>
              <p:spPr>
                <a:xfrm rot="11272197" flipH="1" flipV="1">
                  <a:off x="4556599" y="4139915"/>
                  <a:ext cx="133350" cy="134720"/>
                </a:xfrm>
                <a:prstGeom prst="line">
                  <a:avLst/>
                </a:prstGeom>
                <a:ln w="12700"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51" name="Rounded Rectangle 150">
              <a:extLst>
                <a:ext uri="{FF2B5EF4-FFF2-40B4-BE49-F238E27FC236}">
                  <a16:creationId xmlns:a16="http://schemas.microsoft.com/office/drawing/2014/main" id="{9064FC03-BDBE-8F41-99E5-9DB77ADD06AB}"/>
                </a:ext>
              </a:extLst>
            </p:cNvPr>
            <p:cNvSpPr/>
            <p:nvPr/>
          </p:nvSpPr>
          <p:spPr>
            <a:xfrm>
              <a:off x="8291858" y="3997581"/>
              <a:ext cx="1674878" cy="1459756"/>
            </a:xfrm>
            <a:prstGeom prst="roundRect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58" name="Picture 157">
            <a:extLst>
              <a:ext uri="{FF2B5EF4-FFF2-40B4-BE49-F238E27FC236}">
                <a16:creationId xmlns:a16="http://schemas.microsoft.com/office/drawing/2014/main" id="{E9DE2C4A-BEE2-A44D-B77D-6602874F0E4E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540000" y="2333140"/>
            <a:ext cx="6297237" cy="288000"/>
          </a:xfrm>
          <a:prstGeom prst="rect">
            <a:avLst/>
          </a:prstGeom>
        </p:spPr>
      </p:pic>
      <p:pic>
        <p:nvPicPr>
          <p:cNvPr id="160" name="Picture 159">
            <a:extLst>
              <a:ext uri="{FF2B5EF4-FFF2-40B4-BE49-F238E27FC236}">
                <a16:creationId xmlns:a16="http://schemas.microsoft.com/office/drawing/2014/main" id="{04DA295B-CF3D-A744-875B-1430721292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000" y="4760764"/>
            <a:ext cx="4483100" cy="698500"/>
          </a:xfrm>
          <a:prstGeom prst="rect">
            <a:avLst/>
          </a:prstGeom>
        </p:spPr>
      </p:pic>
      <p:pic>
        <p:nvPicPr>
          <p:cNvPr id="163" name="Picture 162">
            <a:extLst>
              <a:ext uri="{FF2B5EF4-FFF2-40B4-BE49-F238E27FC236}">
                <a16:creationId xmlns:a16="http://schemas.microsoft.com/office/drawing/2014/main" id="{219596DF-BC41-9D40-8D42-96CB565DC48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1736"/>
          <a:stretch/>
        </p:blipFill>
        <p:spPr>
          <a:xfrm>
            <a:off x="540000" y="3111500"/>
            <a:ext cx="6138063" cy="635000"/>
          </a:xfrm>
          <a:prstGeom prst="rect">
            <a:avLst/>
          </a:prstGeom>
        </p:spPr>
      </p:pic>
      <p:pic>
        <p:nvPicPr>
          <p:cNvPr id="164" name="Picture 163">
            <a:extLst>
              <a:ext uri="{FF2B5EF4-FFF2-40B4-BE49-F238E27FC236}">
                <a16:creationId xmlns:a16="http://schemas.microsoft.com/office/drawing/2014/main" id="{13A34F66-9A9B-A94C-BB3D-186C0A3B7CE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7984" t="-7007"/>
          <a:stretch/>
        </p:blipFill>
        <p:spPr>
          <a:xfrm>
            <a:off x="1442745" y="3857480"/>
            <a:ext cx="2878769" cy="679495"/>
          </a:xfrm>
          <a:prstGeom prst="rect">
            <a:avLst/>
          </a:prstGeom>
        </p:spPr>
      </p:pic>
      <p:pic>
        <p:nvPicPr>
          <p:cNvPr id="3" name="Google Shape;82;p1">
            <a:extLst>
              <a:ext uri="{FF2B5EF4-FFF2-40B4-BE49-F238E27FC236}">
                <a16:creationId xmlns:a16="http://schemas.microsoft.com/office/drawing/2014/main" id="{66310579-E158-46DF-A57C-9815B19DC256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59556" y="1326065"/>
            <a:ext cx="4958969" cy="111102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5506D61E-A870-4426-A409-325ABBE3CB19}"/>
              </a:ext>
            </a:extLst>
          </p:cNvPr>
          <p:cNvSpPr/>
          <p:nvPr/>
        </p:nvSpPr>
        <p:spPr>
          <a:xfrm>
            <a:off x="9062163" y="1294547"/>
            <a:ext cx="2815400" cy="1096513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3607388A-7E67-4F39-8597-2354FFD83194}"/>
              </a:ext>
            </a:extLst>
          </p:cNvPr>
          <p:cNvSpPr/>
          <p:nvPr/>
        </p:nvSpPr>
        <p:spPr>
          <a:xfrm>
            <a:off x="8827268" y="1468676"/>
            <a:ext cx="258783" cy="420165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195978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5BFBCCD-6C71-4697-8EEA-4AEAF9A0B9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0883" y="1761809"/>
            <a:ext cx="4584589" cy="2755631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9ADA27EC-F9E7-4F19-BAF1-C48EE607C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b="1" dirty="0"/>
              <a:t>Isomerization free energy with QM 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A38C59B-484B-4C78-A2A5-D3D015D3E8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FD0A2-323C-544B-81C5-8198DDC55B73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4582055-4ECC-42E8-AE03-EC4ECA68F6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5472" y="1170462"/>
            <a:ext cx="3918857" cy="348290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B303D29-6E25-4884-A74D-280F3C0C8ABE}"/>
              </a:ext>
            </a:extLst>
          </p:cNvPr>
          <p:cNvSpPr txBox="1"/>
          <p:nvPr/>
        </p:nvSpPr>
        <p:spPr>
          <a:xfrm>
            <a:off x="6625768" y="1040116"/>
            <a:ext cx="49899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PBE, Gromacs-CP2K simulation extended to 10 </a:t>
            </a:r>
            <a:r>
              <a:rPr lang="en-US" dirty="0" err="1"/>
              <a:t>ps</a:t>
            </a:r>
            <a:r>
              <a:rPr lang="en-US" dirty="0"/>
              <a:t> (10000 steps)</a:t>
            </a:r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FBB7E31-3E28-494A-BCAA-2ECBFEC925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9256" y="4587013"/>
            <a:ext cx="4296216" cy="140220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A729436-7F34-4187-91FE-DAA76DF57D11}"/>
              </a:ext>
            </a:extLst>
          </p:cNvPr>
          <p:cNvSpPr txBox="1"/>
          <p:nvPr/>
        </p:nvSpPr>
        <p:spPr>
          <a:xfrm>
            <a:off x="7199876" y="4082720"/>
            <a:ext cx="194912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Still under-sampled</a:t>
            </a:r>
          </a:p>
          <a:p>
            <a:endParaRPr lang="en-US" dirty="0"/>
          </a:p>
          <a:p>
            <a:endParaRPr lang="ru-RU" dirty="0"/>
          </a:p>
        </p:txBody>
      </p:sp>
      <p:sp>
        <p:nvSpPr>
          <p:cNvPr id="21" name="Овал 20">
            <a:extLst>
              <a:ext uri="{FF2B5EF4-FFF2-40B4-BE49-F238E27FC236}">
                <a16:creationId xmlns:a16="http://schemas.microsoft.com/office/drawing/2014/main" id="{82683FEC-1786-4DAD-9595-53A41F752711}"/>
              </a:ext>
            </a:extLst>
          </p:cNvPr>
          <p:cNvSpPr/>
          <p:nvPr/>
        </p:nvSpPr>
        <p:spPr>
          <a:xfrm>
            <a:off x="4039915" y="5258016"/>
            <a:ext cx="307911" cy="279918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2" name="Прямая со стрелкой 21">
            <a:extLst>
              <a:ext uri="{FF2B5EF4-FFF2-40B4-BE49-F238E27FC236}">
                <a16:creationId xmlns:a16="http://schemas.microsoft.com/office/drawing/2014/main" id="{2D266454-2B83-411C-BD0D-4D41A1EBBC1B}"/>
              </a:ext>
            </a:extLst>
          </p:cNvPr>
          <p:cNvCxnSpPr>
            <a:cxnSpLocks/>
          </p:cNvCxnSpPr>
          <p:nvPr/>
        </p:nvCxnSpPr>
        <p:spPr>
          <a:xfrm flipH="1">
            <a:off x="4349382" y="4442908"/>
            <a:ext cx="2850494" cy="95458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4CC5C215-2043-452D-92EF-38424C05EA7D}"/>
              </a:ext>
            </a:extLst>
          </p:cNvPr>
          <p:cNvSpPr txBox="1"/>
          <p:nvPr/>
        </p:nvSpPr>
        <p:spPr>
          <a:xfrm>
            <a:off x="7021126" y="4802359"/>
            <a:ext cx="4817752" cy="92333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For QM/MM suggested amount of sampling is at least 30-50 </a:t>
            </a:r>
            <a:r>
              <a:rPr lang="en-US" dirty="0" err="1">
                <a:solidFill>
                  <a:srgbClr val="FF0000"/>
                </a:solidFill>
              </a:rPr>
              <a:t>ps</a:t>
            </a:r>
            <a:r>
              <a:rPr lang="en-US" dirty="0">
                <a:solidFill>
                  <a:srgbClr val="FF0000"/>
                </a:solidFill>
              </a:rPr>
              <a:t> per window after extensive</a:t>
            </a:r>
            <a:r>
              <a:rPr lang="ru-RU" dirty="0">
                <a:solidFill>
                  <a:srgbClr val="FF0000"/>
                </a:solidFill>
              </a:rPr>
              <a:t> (1-10 </a:t>
            </a:r>
            <a:r>
              <a:rPr lang="en-US" dirty="0">
                <a:solidFill>
                  <a:srgbClr val="FF0000"/>
                </a:solidFill>
              </a:rPr>
              <a:t>ns) MM equilibration!</a:t>
            </a:r>
            <a:endParaRPr lang="ru-RU" dirty="0">
              <a:solidFill>
                <a:srgbClr val="FF0000"/>
              </a:solidFill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BBB514E-9CCE-4A31-BCBA-2B5D06D3BA84}"/>
              </a:ext>
            </a:extLst>
          </p:cNvPr>
          <p:cNvSpPr txBox="1">
            <a:spLocks/>
          </p:cNvSpPr>
          <p:nvPr/>
        </p:nvSpPr>
        <p:spPr>
          <a:xfrm>
            <a:off x="808801" y="1080901"/>
            <a:ext cx="5076573" cy="540469"/>
          </a:xfrm>
          <a:prstGeom prst="rect">
            <a:avLst/>
          </a:prstGeom>
          <a:solidFill>
            <a:srgbClr val="FFC000"/>
          </a:solidFill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PT Sans" panose="020B0503020203020204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PT Sans" panose="020B0503020203020204" pitchFamily="34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PT Sans" panose="020B0503020203020204" pitchFamily="34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PT Sans" panose="020B0503020203020204" pitchFamily="34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PT Sans" panose="020B0503020203020204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itchFamily="2" charset="2"/>
              <a:buNone/>
            </a:pPr>
            <a:r>
              <a:rPr lang="en-GB" dirty="0"/>
              <a:t>Do the step (11) from the “Exercise 2”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32810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1" grpId="0" animBg="1"/>
      <p:bldP spid="26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ADA27EC-F9E7-4F19-BAF1-C48EE607C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b="1" dirty="0"/>
              <a:t>Isomerization free energy with QM 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A38C59B-484B-4C78-A2A5-D3D015D3E8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FD0A2-323C-544B-81C5-8198DDC55B73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4483035-FE2C-4DF3-AFC6-629BD8E5F41B}"/>
              </a:ext>
            </a:extLst>
          </p:cNvPr>
          <p:cNvSpPr txBox="1"/>
          <p:nvPr/>
        </p:nvSpPr>
        <p:spPr>
          <a:xfrm>
            <a:off x="3886455" y="5262272"/>
            <a:ext cx="4182748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MM forcefield gives artificially high barrier</a:t>
            </a:r>
            <a:endParaRPr lang="ru-RU" dirty="0">
              <a:solidFill>
                <a:srgbClr val="FF0000"/>
              </a:solidFill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1F8739CE-AC62-4385-A6E2-1D403B4D43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5847" y="1200187"/>
            <a:ext cx="6286968" cy="3778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9387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7161D-C98E-AA47-8389-658B11011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1" dirty="0"/>
              <a:t>Tutorial: GROMACS + CP2K</a:t>
            </a:r>
            <a:endParaRPr lang="en-GB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9D29EE-3850-9442-9648-AD906BDF9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Clr>
                <a:srgbClr val="0070C0"/>
              </a:buClr>
              <a:buFont typeface="+mj-lt"/>
              <a:buAutoNum type="arabicPeriod"/>
            </a:pPr>
            <a:r>
              <a:rPr lang="en-GB" dirty="0"/>
              <a:t>Lecture recap</a:t>
            </a:r>
          </a:p>
          <a:p>
            <a:pPr marL="457200" indent="-457200">
              <a:buClr>
                <a:srgbClr val="0070C0"/>
              </a:buClr>
              <a:buFont typeface="+mj-lt"/>
              <a:buAutoNum type="arabicPeriod"/>
            </a:pPr>
            <a:endParaRPr lang="en-GB" dirty="0"/>
          </a:p>
          <a:p>
            <a:pPr marL="457200" indent="-457200">
              <a:buClr>
                <a:srgbClr val="0070C0"/>
              </a:buClr>
              <a:buFont typeface="+mj-lt"/>
              <a:buAutoNum type="arabicPeriod"/>
            </a:pPr>
            <a:r>
              <a:rPr lang="en-GB" dirty="0"/>
              <a:t>Gromacs-CP2K interface for QM/MM</a:t>
            </a:r>
          </a:p>
          <a:p>
            <a:pPr marL="457200" indent="-457200">
              <a:buClr>
                <a:srgbClr val="0070C0"/>
              </a:buClr>
              <a:buFont typeface="+mj-lt"/>
              <a:buAutoNum type="arabicPeriod"/>
            </a:pPr>
            <a:endParaRPr lang="en-GB" dirty="0"/>
          </a:p>
          <a:p>
            <a:pPr marL="457200" indent="-457200">
              <a:buClr>
                <a:srgbClr val="0070C0"/>
              </a:buClr>
              <a:buFont typeface="+mj-lt"/>
              <a:buAutoNum type="arabicPeriod"/>
            </a:pPr>
            <a:r>
              <a:rPr lang="en-GB" dirty="0"/>
              <a:t>Setting up a simple QM/MM calculation</a:t>
            </a:r>
          </a:p>
          <a:p>
            <a:pPr marL="457200" indent="-457200">
              <a:buClr>
                <a:srgbClr val="0070C0"/>
              </a:buClr>
              <a:buFont typeface="+mj-lt"/>
              <a:buAutoNum type="arabicPeriod"/>
            </a:pPr>
            <a:endParaRPr lang="en-GB" dirty="0"/>
          </a:p>
          <a:p>
            <a:pPr marL="457200" indent="-457200">
              <a:buClr>
                <a:srgbClr val="0070C0"/>
              </a:buClr>
              <a:buFont typeface="+mj-lt"/>
              <a:buAutoNum type="arabicPeriod"/>
            </a:pPr>
            <a:r>
              <a:rPr lang="en-US" dirty="0"/>
              <a:t>Umbrella sampling with QM/MM</a:t>
            </a:r>
          </a:p>
          <a:p>
            <a:pPr marL="457200" indent="-457200">
              <a:buClr>
                <a:srgbClr val="0070C0"/>
              </a:buClr>
              <a:buFont typeface="+mj-lt"/>
              <a:buAutoNum type="arabicPeriod"/>
            </a:pPr>
            <a:endParaRPr lang="en-GB" dirty="0"/>
          </a:p>
          <a:p>
            <a:pPr marL="457200" indent="-457200">
              <a:buClr>
                <a:srgbClr val="0070C0"/>
              </a:buClr>
              <a:buFont typeface="+mj-lt"/>
              <a:buAutoNum type="arabicPeriod"/>
            </a:pPr>
            <a:r>
              <a:rPr lang="en-GB" dirty="0"/>
              <a:t>Protein simulations and non-standard QM input parameters</a:t>
            </a:r>
          </a:p>
          <a:p>
            <a:pPr marL="457200" indent="-457200">
              <a:buClr>
                <a:srgbClr val="0070C0"/>
              </a:buClr>
              <a:buFont typeface="+mj-lt"/>
              <a:buAutoNum type="arabicPeriod"/>
            </a:pPr>
            <a:endParaRPr lang="en-GB" dirty="0"/>
          </a:p>
          <a:p>
            <a:pPr marL="457200" indent="-457200">
              <a:buClr>
                <a:srgbClr val="0070C0"/>
              </a:buClr>
              <a:buFont typeface="+mj-lt"/>
              <a:buAutoNum type="arabicPeriod"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6F8D3F-6405-FE43-B28F-4B86351EF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FD0A2-323C-544B-81C5-8198DDC55B73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76F43ABD-9871-4634-BB30-574AD7B39601}"/>
              </a:ext>
            </a:extLst>
          </p:cNvPr>
          <p:cNvSpPr/>
          <p:nvPr/>
        </p:nvSpPr>
        <p:spPr>
          <a:xfrm>
            <a:off x="301841" y="1200187"/>
            <a:ext cx="9206144" cy="3744675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887814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12C9EA-30EE-3649-B47C-64A6858F33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b="1" dirty="0"/>
              <a:t>Build protein system from </a:t>
            </a:r>
            <a:r>
              <a:rPr lang="en-GB" b="1" dirty="0" err="1"/>
              <a:t>pdb</a:t>
            </a:r>
            <a:r>
              <a:rPr lang="en-GB" b="1" dirty="0"/>
              <a:t> file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95953C-E9A1-2049-A853-E72369F4F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FD0A2-323C-544B-81C5-8198DDC55B73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5112DE42-7D7D-0D40-9744-B18788537D8F}"/>
              </a:ext>
            </a:extLst>
          </p:cNvPr>
          <p:cNvSpPr/>
          <p:nvPr/>
        </p:nvSpPr>
        <p:spPr>
          <a:xfrm>
            <a:off x="542925" y="3201343"/>
            <a:ext cx="1980000" cy="90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/>
              <a:t>SYSTEM SETUP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3F37E1C0-0B36-EF44-987D-5C743D7F857B}"/>
              </a:ext>
            </a:extLst>
          </p:cNvPr>
          <p:cNvSpPr/>
          <p:nvPr/>
        </p:nvSpPr>
        <p:spPr>
          <a:xfrm>
            <a:off x="3449757" y="3201344"/>
            <a:ext cx="1980000" cy="90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/>
              <a:t>MD SIMULATIONS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9B763E6-1746-8946-A011-20077DD84F40}"/>
              </a:ext>
            </a:extLst>
          </p:cNvPr>
          <p:cNvSpPr/>
          <p:nvPr/>
        </p:nvSpPr>
        <p:spPr>
          <a:xfrm>
            <a:off x="542925" y="4353484"/>
            <a:ext cx="1980000" cy="1547999"/>
          </a:xfrm>
          <a:prstGeom prst="roundRect">
            <a:avLst/>
          </a:prstGeom>
          <a:solidFill>
            <a:schemeClr val="accent4">
              <a:alpha val="3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400" dirty="0">
                <a:solidFill>
                  <a:srgbClr val="002060"/>
                </a:solidFill>
              </a:rPr>
              <a:t>- Missing residues</a:t>
            </a:r>
          </a:p>
          <a:p>
            <a:r>
              <a:rPr lang="en-GB" sz="1400" dirty="0">
                <a:solidFill>
                  <a:srgbClr val="002060"/>
                </a:solidFill>
              </a:rPr>
              <a:t>- Residue protonation</a:t>
            </a:r>
          </a:p>
          <a:p>
            <a:r>
              <a:rPr lang="en-GB" sz="1400" dirty="0">
                <a:solidFill>
                  <a:srgbClr val="002060"/>
                </a:solidFill>
              </a:rPr>
              <a:t>- pdb2gmx</a:t>
            </a:r>
          </a:p>
          <a:p>
            <a:r>
              <a:rPr lang="en-GB" sz="1400" dirty="0">
                <a:solidFill>
                  <a:srgbClr val="002060"/>
                </a:solidFill>
              </a:rPr>
              <a:t>- Define box</a:t>
            </a:r>
          </a:p>
          <a:p>
            <a:r>
              <a:rPr lang="en-GB" sz="1400" dirty="0">
                <a:solidFill>
                  <a:srgbClr val="002060"/>
                </a:solidFill>
              </a:rPr>
              <a:t>- Add solvent and ions</a:t>
            </a:r>
          </a:p>
          <a:p>
            <a:r>
              <a:rPr lang="en-GB" sz="1400" dirty="0">
                <a:solidFill>
                  <a:srgbClr val="002060"/>
                </a:solidFill>
              </a:rPr>
              <a:t>- ….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BEB0FE83-F0A3-9E42-8D88-E8028CB9C972}"/>
              </a:ext>
            </a:extLst>
          </p:cNvPr>
          <p:cNvSpPr/>
          <p:nvPr/>
        </p:nvSpPr>
        <p:spPr>
          <a:xfrm>
            <a:off x="3449757" y="4353484"/>
            <a:ext cx="1980000" cy="1891050"/>
          </a:xfrm>
          <a:prstGeom prst="roundRect">
            <a:avLst/>
          </a:prstGeom>
          <a:solidFill>
            <a:schemeClr val="accent4">
              <a:alpha val="3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400" dirty="0">
                <a:solidFill>
                  <a:srgbClr val="002060"/>
                </a:solidFill>
              </a:rPr>
              <a:t>- Prepare .</a:t>
            </a:r>
            <a:r>
              <a:rPr lang="en-GB" sz="1400" dirty="0" err="1">
                <a:solidFill>
                  <a:srgbClr val="002060"/>
                </a:solidFill>
              </a:rPr>
              <a:t>mdp</a:t>
            </a:r>
            <a:r>
              <a:rPr lang="en-GB" sz="1400" dirty="0">
                <a:solidFill>
                  <a:srgbClr val="002060"/>
                </a:solidFill>
              </a:rPr>
              <a:t> files</a:t>
            </a:r>
          </a:p>
          <a:p>
            <a:r>
              <a:rPr lang="en-GB" sz="1400" dirty="0">
                <a:solidFill>
                  <a:srgbClr val="002060"/>
                </a:solidFill>
              </a:rPr>
              <a:t>- Energy minimization</a:t>
            </a:r>
          </a:p>
          <a:p>
            <a:r>
              <a:rPr lang="en-GB" sz="1400" dirty="0">
                <a:solidFill>
                  <a:srgbClr val="002060"/>
                </a:solidFill>
              </a:rPr>
              <a:t>- Pressure &amp; temperature equilibration</a:t>
            </a:r>
          </a:p>
          <a:p>
            <a:r>
              <a:rPr lang="en-GB" sz="1400" dirty="0">
                <a:solidFill>
                  <a:srgbClr val="002060"/>
                </a:solidFill>
              </a:rPr>
              <a:t>- Production run</a:t>
            </a:r>
          </a:p>
          <a:p>
            <a:pPr marL="285750" indent="-285750">
              <a:buFontTx/>
              <a:buChar char="-"/>
            </a:pPr>
            <a:r>
              <a:rPr lang="en-GB" sz="1400" dirty="0">
                <a:solidFill>
                  <a:srgbClr val="002060"/>
                </a:solidFill>
              </a:rPr>
              <a:t>…</a:t>
            </a:r>
          </a:p>
          <a:p>
            <a:pPr marL="285750" indent="-285750">
              <a:buFontTx/>
              <a:buChar char="-"/>
            </a:pPr>
            <a:endParaRPr lang="en-GB" sz="1400" dirty="0">
              <a:solidFill>
                <a:srgbClr val="002060"/>
              </a:solidFill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AF61445-BCC4-0645-8029-CFADFD4F6D95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>
            <a:off x="2522925" y="3651343"/>
            <a:ext cx="926832" cy="1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D84C147-801A-3D48-BD3E-3C0554EC6334}"/>
              </a:ext>
            </a:extLst>
          </p:cNvPr>
          <p:cNvCxnSpPr>
            <a:cxnSpLocks/>
            <a:stCxn id="5" idx="2"/>
            <a:endCxn id="8" idx="0"/>
          </p:cNvCxnSpPr>
          <p:nvPr/>
        </p:nvCxnSpPr>
        <p:spPr>
          <a:xfrm>
            <a:off x="1532925" y="4101343"/>
            <a:ext cx="0" cy="252141"/>
          </a:xfrm>
          <a:prstGeom prst="line">
            <a:avLst/>
          </a:prstGeom>
          <a:ln w="3175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D41C7F1-B01B-2A4D-8E12-95A0EF18CB3E}"/>
              </a:ext>
            </a:extLst>
          </p:cNvPr>
          <p:cNvCxnSpPr>
            <a:cxnSpLocks/>
            <a:stCxn id="7" idx="2"/>
            <a:endCxn id="10" idx="0"/>
          </p:cNvCxnSpPr>
          <p:nvPr/>
        </p:nvCxnSpPr>
        <p:spPr>
          <a:xfrm>
            <a:off x="4439757" y="4101344"/>
            <a:ext cx="0" cy="252140"/>
          </a:xfrm>
          <a:prstGeom prst="line">
            <a:avLst/>
          </a:prstGeom>
          <a:ln w="3175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98AC802E-E8EF-7842-904C-B994E80F1C5D}"/>
              </a:ext>
            </a:extLst>
          </p:cNvPr>
          <p:cNvSpPr/>
          <p:nvPr/>
        </p:nvSpPr>
        <p:spPr>
          <a:xfrm>
            <a:off x="9711046" y="3201343"/>
            <a:ext cx="2162812" cy="9000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/>
              <a:t>QM/MM Calculations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2449FEEF-CF51-4A45-B277-48CC25A3B964}"/>
              </a:ext>
            </a:extLst>
          </p:cNvPr>
          <p:cNvSpPr/>
          <p:nvPr/>
        </p:nvSpPr>
        <p:spPr>
          <a:xfrm>
            <a:off x="9711045" y="4353483"/>
            <a:ext cx="2162813" cy="1548000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400" dirty="0">
                <a:solidFill>
                  <a:srgbClr val="002060"/>
                </a:solidFill>
              </a:rPr>
              <a:t>- Geometry optimization</a:t>
            </a:r>
          </a:p>
          <a:p>
            <a:r>
              <a:rPr lang="en-GB" sz="1400" dirty="0">
                <a:solidFill>
                  <a:srgbClr val="002060"/>
                </a:solidFill>
              </a:rPr>
              <a:t>- Atomic charges </a:t>
            </a:r>
          </a:p>
          <a:p>
            <a:r>
              <a:rPr lang="en-GB" sz="1400" dirty="0">
                <a:solidFill>
                  <a:srgbClr val="002060"/>
                </a:solidFill>
              </a:rPr>
              <a:t>- QM/MM MD</a:t>
            </a:r>
          </a:p>
          <a:p>
            <a:r>
              <a:rPr lang="en-GB" sz="1400" dirty="0">
                <a:solidFill>
                  <a:srgbClr val="002060"/>
                </a:solidFill>
              </a:rPr>
              <a:t>- Absorption spectra</a:t>
            </a:r>
          </a:p>
          <a:p>
            <a:r>
              <a:rPr lang="en-GB" sz="1400" dirty="0">
                <a:solidFill>
                  <a:srgbClr val="002060"/>
                </a:solidFill>
              </a:rPr>
              <a:t>- Umbrella Sampling</a:t>
            </a:r>
          </a:p>
          <a:p>
            <a:r>
              <a:rPr lang="en-GB" sz="1400" dirty="0">
                <a:solidFill>
                  <a:srgbClr val="002060"/>
                </a:solidFill>
              </a:rPr>
              <a:t>- ….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D131A9D-9F6D-8443-90D6-D2FCB273327B}"/>
              </a:ext>
            </a:extLst>
          </p:cNvPr>
          <p:cNvCxnSpPr>
            <a:cxnSpLocks/>
            <a:stCxn id="28" idx="2"/>
            <a:endCxn id="29" idx="0"/>
          </p:cNvCxnSpPr>
          <p:nvPr/>
        </p:nvCxnSpPr>
        <p:spPr>
          <a:xfrm>
            <a:off x="10792452" y="4101343"/>
            <a:ext cx="0" cy="252140"/>
          </a:xfrm>
          <a:prstGeom prst="line">
            <a:avLst/>
          </a:prstGeom>
          <a:ln w="3175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gfp_s65t-h148d.png" descr="gfp_s65t-h148d.png">
            <a:extLst>
              <a:ext uri="{FF2B5EF4-FFF2-40B4-BE49-F238E27FC236}">
                <a16:creationId xmlns:a16="http://schemas.microsoft.com/office/drawing/2014/main" id="{7A76E3E5-4341-5C43-964E-2C978F0D0BC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8598" t="3684" r="16482" b="3684"/>
          <a:stretch>
            <a:fillRect/>
          </a:stretch>
        </p:blipFill>
        <p:spPr>
          <a:xfrm>
            <a:off x="942867" y="1452329"/>
            <a:ext cx="1180116" cy="1391953"/>
          </a:xfrm>
          <a:prstGeom prst="rect">
            <a:avLst/>
          </a:prstGeom>
          <a:ln w="12700">
            <a:miter lim="400000"/>
          </a:ln>
          <a:effectLst>
            <a:outerShdw blurRad="317500" dist="45585" dir="5400000" rotWithShape="0">
              <a:srgbClr val="000000">
                <a:alpha val="50000"/>
              </a:srgbClr>
            </a:outerShdw>
          </a:effectLst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C7CCAAB8-60D3-D046-AB7E-7AE4947EEF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909212">
            <a:off x="3138802" y="1100530"/>
            <a:ext cx="2670531" cy="1984121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EFDDCCB5-B578-0C4E-8A3A-DF194C3BBB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03094" y="1653343"/>
            <a:ext cx="1578812" cy="1173008"/>
          </a:xfrm>
          <a:prstGeom prst="rect">
            <a:avLst/>
          </a:prstGeom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09D729E-E372-1C48-B1AA-7B51AC726EA8}"/>
              </a:ext>
            </a:extLst>
          </p:cNvPr>
          <p:cNvCxnSpPr>
            <a:cxnSpLocks/>
            <a:stCxn id="7" idx="3"/>
            <a:endCxn id="28" idx="1"/>
          </p:cNvCxnSpPr>
          <p:nvPr/>
        </p:nvCxnSpPr>
        <p:spPr>
          <a:xfrm flipV="1">
            <a:off x="5429757" y="3651343"/>
            <a:ext cx="4281289" cy="1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8AD7B9EA-A9FA-294B-8E6A-AD7EBC414B97}"/>
              </a:ext>
            </a:extLst>
          </p:cNvPr>
          <p:cNvCxnSpPr/>
          <p:nvPr/>
        </p:nvCxnSpPr>
        <p:spPr>
          <a:xfrm flipV="1">
            <a:off x="7395410" y="3651343"/>
            <a:ext cx="0" cy="583588"/>
          </a:xfrm>
          <a:prstGeom prst="straightConnector1">
            <a:avLst/>
          </a:prstGeom>
          <a:ln w="317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01D7AB68-AA80-F640-B019-E162DC115A89}"/>
              </a:ext>
            </a:extLst>
          </p:cNvPr>
          <p:cNvSpPr txBox="1"/>
          <p:nvPr/>
        </p:nvSpPr>
        <p:spPr>
          <a:xfrm>
            <a:off x="6511164" y="4353483"/>
            <a:ext cx="194702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- Index file</a:t>
            </a:r>
          </a:p>
          <a:p>
            <a:r>
              <a:rPr lang="en-GB" dirty="0"/>
              <a:t>- .</a:t>
            </a:r>
            <a:r>
              <a:rPr lang="en-GB" dirty="0" err="1"/>
              <a:t>mdp</a:t>
            </a:r>
            <a:r>
              <a:rPr lang="en-GB" dirty="0"/>
              <a:t> parameters for QM/MM</a:t>
            </a:r>
          </a:p>
          <a:p>
            <a:r>
              <a:rPr lang="en-GB" dirty="0"/>
              <a:t>-External CP2K input (optional)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E558FE7E-3C80-3E4C-9CD8-A79D6B57A348}"/>
              </a:ext>
            </a:extLst>
          </p:cNvPr>
          <p:cNvSpPr txBox="1"/>
          <p:nvPr/>
        </p:nvSpPr>
        <p:spPr>
          <a:xfrm>
            <a:off x="84725" y="1676348"/>
            <a:ext cx="10427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Input structure</a:t>
            </a:r>
          </a:p>
        </p:txBody>
      </p:sp>
    </p:spTree>
    <p:extLst>
      <p:ext uri="{BB962C8B-B14F-4D97-AF65-F5344CB8AC3E}">
        <p14:creationId xmlns:p14="http://schemas.microsoft.com/office/powerpoint/2010/main" val="17520921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698EA1-741E-8449-AE41-A7DC5C2070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925" y="273861"/>
            <a:ext cx="11315877" cy="926326"/>
          </a:xfrm>
        </p:spPr>
        <p:txBody>
          <a:bodyPr>
            <a:normAutofit/>
          </a:bodyPr>
          <a:lstStyle/>
          <a:p>
            <a:pPr algn="l"/>
            <a:r>
              <a:rPr lang="en-GB" b="1" dirty="0"/>
              <a:t>Exercise 3: build protein system from </a:t>
            </a:r>
            <a:r>
              <a:rPr lang="en-GB" b="1" dirty="0" err="1"/>
              <a:t>pdb</a:t>
            </a:r>
            <a:r>
              <a:rPr lang="en-GB" b="1" dirty="0"/>
              <a:t> file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53ED59-B2A7-414D-88B1-091CFF897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FD0A2-323C-544B-81C5-8198DDC55B73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F0280C-9B54-8A4D-AF3C-4225B4545773}"/>
              </a:ext>
            </a:extLst>
          </p:cNvPr>
          <p:cNvSpPr txBox="1"/>
          <p:nvPr/>
        </p:nvSpPr>
        <p:spPr>
          <a:xfrm>
            <a:off x="7041460" y="2165896"/>
            <a:ext cx="425981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Objective</a:t>
            </a:r>
            <a:r>
              <a:rPr lang="en-GB" dirty="0"/>
              <a:t>:</a:t>
            </a:r>
          </a:p>
          <a:p>
            <a:r>
              <a:rPr lang="en-US" dirty="0"/>
              <a:t>Make QM/MM model of EGFP protein and perform MD simulation</a:t>
            </a:r>
          </a:p>
          <a:p>
            <a:r>
              <a:rPr lang="en-US" b="1" dirty="0"/>
              <a:t>System:</a:t>
            </a:r>
            <a:endParaRPr lang="en-GB" b="1" dirty="0"/>
          </a:p>
          <a:p>
            <a:r>
              <a:rPr lang="en-GB" dirty="0"/>
              <a:t>QM part - Chromophore</a:t>
            </a:r>
          </a:p>
          <a:p>
            <a:r>
              <a:rPr lang="en-GB" dirty="0"/>
              <a:t>QM method - PBE/</a:t>
            </a:r>
            <a:r>
              <a:rPr lang="en-GB" sz="1800" dirty="0">
                <a:solidFill>
                  <a:srgbClr val="000000"/>
                </a:solidFill>
                <a:sym typeface="Tw Cen MT"/>
              </a:rPr>
              <a:t>DZVP-MOLOPT-GTH </a:t>
            </a:r>
          </a:p>
          <a:p>
            <a:r>
              <a:rPr lang="en-GB" dirty="0"/>
              <a:t>MM Forcefield - Amber03</a:t>
            </a:r>
          </a:p>
          <a:p>
            <a:endParaRPr lang="en-GB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6E9BC7-17E1-4EA9-8819-5471D1FD24C3}"/>
              </a:ext>
            </a:extLst>
          </p:cNvPr>
          <p:cNvSpPr txBox="1"/>
          <p:nvPr/>
        </p:nvSpPr>
        <p:spPr>
          <a:xfrm>
            <a:off x="576262" y="1004904"/>
            <a:ext cx="9923689" cy="400110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</a:rPr>
              <a:t>&gt;&gt; cd ../</a:t>
            </a:r>
            <a:r>
              <a:rPr lang="en-US" sz="2000" dirty="0">
                <a:solidFill>
                  <a:schemeClr val="bg1"/>
                </a:solidFill>
              </a:rPr>
              <a:t>../</a:t>
            </a:r>
            <a:r>
              <a:rPr lang="en-GB" sz="2000" dirty="0" err="1">
                <a:solidFill>
                  <a:schemeClr val="bg1"/>
                </a:solidFill>
              </a:rPr>
              <a:t>egfp</a:t>
            </a:r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16590C0-CC10-4865-9A8F-AAE176E5765D}"/>
              </a:ext>
            </a:extLst>
          </p:cNvPr>
          <p:cNvSpPr txBox="1">
            <a:spLocks/>
          </p:cNvSpPr>
          <p:nvPr/>
        </p:nvSpPr>
        <p:spPr>
          <a:xfrm>
            <a:off x="2030300" y="5714496"/>
            <a:ext cx="9013058" cy="540469"/>
          </a:xfrm>
          <a:prstGeom prst="rect">
            <a:avLst/>
          </a:prstGeom>
          <a:solidFill>
            <a:srgbClr val="FFC000"/>
          </a:solidFill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PT Sans" panose="020B0503020203020204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PT Sans" panose="020B0503020203020204" pitchFamily="34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PT Sans" panose="020B0503020203020204" pitchFamily="34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PT Sans" panose="020B0503020203020204" pitchFamily="34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PT Sans" panose="020B0503020203020204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itchFamily="2" charset="2"/>
              <a:buNone/>
            </a:pPr>
            <a:r>
              <a:rPr lang="en-GB" dirty="0"/>
              <a:t>Do the steps (1)-(5) from the “Exercise 3” they are pure MM simulations</a:t>
            </a:r>
          </a:p>
          <a:p>
            <a:endParaRPr lang="en-GB" dirty="0"/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D8C0FBCE-2327-415B-8FA8-7B75E9319A4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854" y="1537248"/>
            <a:ext cx="6605606" cy="38426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22994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11EDC9-2A8C-7849-8A98-FE3774F94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b="1" dirty="0"/>
              <a:t>MDP Parameters: QM/MM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2F14AB-6567-EC47-994B-790ABEBE3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FD0A2-323C-544B-81C5-8198DDC55B73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BD92AB-1EFD-E24A-8FEC-296800A97F49}"/>
              </a:ext>
            </a:extLst>
          </p:cNvPr>
          <p:cNvSpPr txBox="1"/>
          <p:nvPr/>
        </p:nvSpPr>
        <p:spPr>
          <a:xfrm>
            <a:off x="542925" y="2322326"/>
            <a:ext cx="5641658" cy="175432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 err="1"/>
              <a:t>qmmm</a:t>
            </a:r>
            <a:r>
              <a:rPr lang="en-GB" dirty="0"/>
              <a:t>-active                = </a:t>
            </a:r>
            <a:r>
              <a:rPr lang="en-GB" dirty="0">
                <a:solidFill>
                  <a:srgbClr val="4472C3"/>
                </a:solidFill>
              </a:rPr>
              <a:t>true </a:t>
            </a:r>
          </a:p>
          <a:p>
            <a:r>
              <a:rPr lang="en-GB" dirty="0" err="1"/>
              <a:t>qmmm-qmgroup</a:t>
            </a:r>
            <a:r>
              <a:rPr lang="en-GB" dirty="0"/>
              <a:t>            = </a:t>
            </a:r>
            <a:r>
              <a:rPr lang="en-GB" dirty="0" err="1">
                <a:solidFill>
                  <a:srgbClr val="4472C3"/>
                </a:solidFill>
              </a:rPr>
              <a:t>QMatoms</a:t>
            </a:r>
            <a:endParaRPr lang="en-GB" dirty="0">
              <a:solidFill>
                <a:srgbClr val="4472C3"/>
              </a:solidFill>
            </a:endParaRPr>
          </a:p>
          <a:p>
            <a:r>
              <a:rPr lang="en-GB" dirty="0" err="1"/>
              <a:t>qmmm-qmmethod</a:t>
            </a:r>
            <a:r>
              <a:rPr lang="en-GB" dirty="0"/>
              <a:t>          = </a:t>
            </a:r>
            <a:r>
              <a:rPr lang="en-GB" dirty="0">
                <a:solidFill>
                  <a:srgbClr val="4472C3"/>
                </a:solidFill>
              </a:rPr>
              <a:t>PBE</a:t>
            </a:r>
          </a:p>
          <a:p>
            <a:r>
              <a:rPr lang="en-GB" dirty="0"/>
              <a:t>qmmm-</a:t>
            </a:r>
            <a:r>
              <a:rPr lang="en-GB" dirty="0" err="1"/>
              <a:t>qmcharge</a:t>
            </a:r>
            <a:r>
              <a:rPr lang="en-GB" dirty="0"/>
              <a:t>          = </a:t>
            </a:r>
            <a:r>
              <a:rPr lang="en-GB" dirty="0">
                <a:solidFill>
                  <a:srgbClr val="4472C3"/>
                </a:solidFill>
              </a:rPr>
              <a:t>-1</a:t>
            </a:r>
          </a:p>
          <a:p>
            <a:r>
              <a:rPr lang="en-GB" dirty="0" err="1"/>
              <a:t>qmmm-qmmultiplicity</a:t>
            </a:r>
            <a:r>
              <a:rPr lang="en-GB" dirty="0"/>
              <a:t>     = </a:t>
            </a:r>
            <a:r>
              <a:rPr lang="ru-RU" dirty="0">
                <a:solidFill>
                  <a:srgbClr val="4472C3"/>
                </a:solidFill>
              </a:rPr>
              <a:t>1</a:t>
            </a:r>
            <a:endParaRPr lang="en-GB" dirty="0">
              <a:solidFill>
                <a:srgbClr val="4472C3"/>
              </a:solidFill>
            </a:endParaRPr>
          </a:p>
          <a:p>
            <a:endParaRPr lang="en-GB" dirty="0"/>
          </a:p>
        </p:txBody>
      </p:sp>
      <p:pic>
        <p:nvPicPr>
          <p:cNvPr id="7172" name="Picture 4" descr="/2021-04-22-qmmm-gromacs-cp2k/QM%20part">
            <a:extLst>
              <a:ext uri="{FF2B5EF4-FFF2-40B4-BE49-F238E27FC236}">
                <a16:creationId xmlns:a16="http://schemas.microsoft.com/office/drawing/2014/main" id="{40EFEFDD-E0C4-4475-A335-0CEEFE23C7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6874" y="1815946"/>
            <a:ext cx="3438525" cy="253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Овал 2">
            <a:extLst>
              <a:ext uri="{FF2B5EF4-FFF2-40B4-BE49-F238E27FC236}">
                <a16:creationId xmlns:a16="http://schemas.microsoft.com/office/drawing/2014/main" id="{53FE8934-E162-430A-B583-077E0AEEB11F}"/>
              </a:ext>
            </a:extLst>
          </p:cNvPr>
          <p:cNvSpPr/>
          <p:nvPr/>
        </p:nvSpPr>
        <p:spPr>
          <a:xfrm>
            <a:off x="7729491" y="2654422"/>
            <a:ext cx="1793289" cy="774577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9" name="Прямая со стрелкой 8">
            <a:extLst>
              <a:ext uri="{FF2B5EF4-FFF2-40B4-BE49-F238E27FC236}">
                <a16:creationId xmlns:a16="http://schemas.microsoft.com/office/drawing/2014/main" id="{114F3DC5-D6EC-4150-A99E-E384DB700406}"/>
              </a:ext>
            </a:extLst>
          </p:cNvPr>
          <p:cNvCxnSpPr>
            <a:cxnSpLocks/>
          </p:cNvCxnSpPr>
          <p:nvPr/>
        </p:nvCxnSpPr>
        <p:spPr>
          <a:xfrm>
            <a:off x="4119824" y="2803490"/>
            <a:ext cx="3609667" cy="23822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1206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698EA1-741E-8449-AE41-A7DC5C2070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925" y="273861"/>
            <a:ext cx="11315877" cy="926326"/>
          </a:xfrm>
        </p:spPr>
        <p:txBody>
          <a:bodyPr>
            <a:normAutofit/>
          </a:bodyPr>
          <a:lstStyle/>
          <a:p>
            <a:pPr algn="l"/>
            <a:r>
              <a:rPr lang="en-GB" b="1" dirty="0"/>
              <a:t>Exercise 3: build protein system from </a:t>
            </a:r>
            <a:r>
              <a:rPr lang="en-GB" b="1" dirty="0" err="1"/>
              <a:t>pdb</a:t>
            </a:r>
            <a:r>
              <a:rPr lang="en-GB" b="1" dirty="0"/>
              <a:t> file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53ED59-B2A7-414D-88B1-091CFF897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FD0A2-323C-544B-81C5-8198DDC55B73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16590C0-CC10-4865-9A8F-AAE176E5765D}"/>
              </a:ext>
            </a:extLst>
          </p:cNvPr>
          <p:cNvSpPr txBox="1">
            <a:spLocks/>
          </p:cNvSpPr>
          <p:nvPr/>
        </p:nvSpPr>
        <p:spPr>
          <a:xfrm>
            <a:off x="1909720" y="1092255"/>
            <a:ext cx="9013058" cy="540469"/>
          </a:xfrm>
          <a:prstGeom prst="rect">
            <a:avLst/>
          </a:prstGeom>
          <a:solidFill>
            <a:srgbClr val="FFC000"/>
          </a:solidFill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PT Sans" panose="020B0503020203020204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PT Sans" panose="020B0503020203020204" pitchFamily="34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PT Sans" panose="020B0503020203020204" pitchFamily="34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PT Sans" panose="020B0503020203020204" pitchFamily="34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PT Sans" panose="020B0503020203020204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itchFamily="2" charset="2"/>
              <a:buNone/>
            </a:pPr>
            <a:r>
              <a:rPr lang="en-GB" dirty="0"/>
              <a:t>Do the steps (6)-(9) from the “Exercise 3”</a:t>
            </a:r>
          </a:p>
          <a:p>
            <a:endParaRPr lang="en-GB" dirty="0"/>
          </a:p>
        </p:txBody>
      </p:sp>
      <p:pic>
        <p:nvPicPr>
          <p:cNvPr id="8194" name="Picture 2" descr="/2021-04-22-qmmm-gromacs-cp2k/EGFP%20temperature">
            <a:extLst>
              <a:ext uri="{FF2B5EF4-FFF2-40B4-BE49-F238E27FC236}">
                <a16:creationId xmlns:a16="http://schemas.microsoft.com/office/drawing/2014/main" id="{4E8D0FB0-2F5F-4160-8705-300D16344E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3294" y="2067468"/>
            <a:ext cx="4581525" cy="275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[effects output image]">
            <a:extLst>
              <a:ext uri="{FF2B5EF4-FFF2-40B4-BE49-F238E27FC236}">
                <a16:creationId xmlns:a16="http://schemas.microsoft.com/office/drawing/2014/main" id="{2929A6CE-AB7B-49CB-B590-E7BF5190E22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7446" y="1972819"/>
            <a:ext cx="3669772" cy="3499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4710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698EA1-741E-8449-AE41-A7DC5C2070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925" y="273861"/>
            <a:ext cx="11315877" cy="926326"/>
          </a:xfrm>
        </p:spPr>
        <p:txBody>
          <a:bodyPr>
            <a:normAutofit/>
          </a:bodyPr>
          <a:lstStyle/>
          <a:p>
            <a:pPr algn="l"/>
            <a:r>
              <a:rPr lang="en-GB" b="1" dirty="0"/>
              <a:t>Exercise 4: using user-defined QM input file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53ED59-B2A7-414D-88B1-091CFF897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FD0A2-323C-544B-81C5-8198DDC55B73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8" name="Rounded Rectangle 6">
            <a:extLst>
              <a:ext uri="{FF2B5EF4-FFF2-40B4-BE49-F238E27FC236}">
                <a16:creationId xmlns:a16="http://schemas.microsoft.com/office/drawing/2014/main" id="{10C33216-371E-4BE7-AA0D-78CB2A5CD47B}"/>
              </a:ext>
            </a:extLst>
          </p:cNvPr>
          <p:cNvSpPr/>
          <p:nvPr/>
        </p:nvSpPr>
        <p:spPr>
          <a:xfrm>
            <a:off x="714669" y="2681008"/>
            <a:ext cx="1980000" cy="9491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/>
              <a:t>Classical MD Simulations</a:t>
            </a:r>
          </a:p>
        </p:txBody>
      </p:sp>
      <p:sp>
        <p:nvSpPr>
          <p:cNvPr id="9" name="Rounded Rectangle 27">
            <a:extLst>
              <a:ext uri="{FF2B5EF4-FFF2-40B4-BE49-F238E27FC236}">
                <a16:creationId xmlns:a16="http://schemas.microsoft.com/office/drawing/2014/main" id="{DD9ED880-3B4B-40EE-8EE5-FB8927C29562}"/>
              </a:ext>
            </a:extLst>
          </p:cNvPr>
          <p:cNvSpPr/>
          <p:nvPr/>
        </p:nvSpPr>
        <p:spPr>
          <a:xfrm>
            <a:off x="8415925" y="2681007"/>
            <a:ext cx="2162812" cy="949131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/>
              <a:t>QM/MM Calculations</a:t>
            </a:r>
          </a:p>
        </p:txBody>
      </p:sp>
      <p:pic>
        <p:nvPicPr>
          <p:cNvPr id="10" name="Picture 37">
            <a:extLst>
              <a:ext uri="{FF2B5EF4-FFF2-40B4-BE49-F238E27FC236}">
                <a16:creationId xmlns:a16="http://schemas.microsoft.com/office/drawing/2014/main" id="{FA107E1C-54AB-48CB-9232-FF427CB6AD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909212">
            <a:off x="673478" y="1111899"/>
            <a:ext cx="2046618" cy="1520573"/>
          </a:xfrm>
          <a:prstGeom prst="rect">
            <a:avLst/>
          </a:prstGeom>
        </p:spPr>
      </p:pic>
      <p:pic>
        <p:nvPicPr>
          <p:cNvPr id="12" name="Picture 38">
            <a:extLst>
              <a:ext uri="{FF2B5EF4-FFF2-40B4-BE49-F238E27FC236}">
                <a16:creationId xmlns:a16="http://schemas.microsoft.com/office/drawing/2014/main" id="{EE228D3D-A44C-4E18-9B7B-A96EF793C1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7925" y="1337239"/>
            <a:ext cx="1578812" cy="117300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98AC3D5-3619-40A7-89E5-58329B764CA4}"/>
              </a:ext>
            </a:extLst>
          </p:cNvPr>
          <p:cNvSpPr txBox="1"/>
          <p:nvPr/>
        </p:nvSpPr>
        <p:spPr>
          <a:xfrm>
            <a:off x="4372690" y="2555408"/>
            <a:ext cx="2372945" cy="1200329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- Index file</a:t>
            </a:r>
          </a:p>
          <a:p>
            <a:r>
              <a:rPr lang="en-GB" dirty="0"/>
              <a:t>- .</a:t>
            </a:r>
            <a:r>
              <a:rPr lang="en-GB" dirty="0" err="1"/>
              <a:t>mdp</a:t>
            </a:r>
            <a:r>
              <a:rPr lang="en-GB" dirty="0"/>
              <a:t> parameters for QM/MM</a:t>
            </a:r>
          </a:p>
          <a:p>
            <a:r>
              <a:rPr lang="en-GB" dirty="0">
                <a:solidFill>
                  <a:srgbClr val="FF0000"/>
                </a:solidFill>
              </a:rPr>
              <a:t>- Your own CP2K input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9A4E76B-4C9A-4339-92AD-A3C1B1211658}"/>
              </a:ext>
            </a:extLst>
          </p:cNvPr>
          <p:cNvSpPr txBox="1"/>
          <p:nvPr/>
        </p:nvSpPr>
        <p:spPr>
          <a:xfrm>
            <a:off x="1547545" y="4192504"/>
            <a:ext cx="8023235" cy="120032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qmmm-active                = </a:t>
            </a:r>
            <a:r>
              <a:rPr lang="en-GB" dirty="0">
                <a:solidFill>
                  <a:srgbClr val="4472C3"/>
                </a:solidFill>
              </a:rPr>
              <a:t>true            ; Activates QMMM </a:t>
            </a:r>
            <a:r>
              <a:rPr lang="en-GB" dirty="0" err="1">
                <a:solidFill>
                  <a:srgbClr val="4472C3"/>
                </a:solidFill>
              </a:rPr>
              <a:t>MdModule</a:t>
            </a:r>
            <a:endParaRPr lang="en-GB" dirty="0">
              <a:solidFill>
                <a:srgbClr val="4472C3"/>
              </a:solidFill>
            </a:endParaRPr>
          </a:p>
          <a:p>
            <a:r>
              <a:rPr lang="en-GB" dirty="0" err="1"/>
              <a:t>qmmm-qmgroup</a:t>
            </a:r>
            <a:r>
              <a:rPr lang="en-GB" dirty="0"/>
              <a:t>            = </a:t>
            </a:r>
            <a:r>
              <a:rPr lang="en-GB" dirty="0" err="1">
                <a:solidFill>
                  <a:srgbClr val="4472C3"/>
                </a:solidFill>
              </a:rPr>
              <a:t>QMatoms</a:t>
            </a:r>
            <a:r>
              <a:rPr lang="en-GB" dirty="0">
                <a:solidFill>
                  <a:srgbClr val="4472C3"/>
                </a:solidFill>
              </a:rPr>
              <a:t>   ; Index group with QM atoms</a:t>
            </a:r>
          </a:p>
          <a:p>
            <a:r>
              <a:rPr lang="en-GB" dirty="0" err="1"/>
              <a:t>qmmm-qmmethod</a:t>
            </a:r>
            <a:r>
              <a:rPr lang="en-GB" dirty="0"/>
              <a:t>          = </a:t>
            </a:r>
            <a:r>
              <a:rPr lang="en-GB" dirty="0">
                <a:solidFill>
                  <a:srgbClr val="FF0000"/>
                </a:solidFill>
              </a:rPr>
              <a:t>INPUT</a:t>
            </a:r>
            <a:r>
              <a:rPr lang="en-GB" dirty="0">
                <a:solidFill>
                  <a:srgbClr val="4472C3"/>
                </a:solidFill>
              </a:rPr>
              <a:t>        ; Provide your own input for CP2K</a:t>
            </a:r>
          </a:p>
          <a:p>
            <a:r>
              <a:rPr lang="en-GB" dirty="0" err="1"/>
              <a:t>qmmm-qminputfile</a:t>
            </a:r>
            <a:r>
              <a:rPr lang="en-GB" dirty="0"/>
              <a:t>         = </a:t>
            </a:r>
            <a:r>
              <a:rPr lang="en-GB" dirty="0">
                <a:solidFill>
                  <a:srgbClr val="FF0000"/>
                </a:solidFill>
              </a:rPr>
              <a:t>cp2k.inp     </a:t>
            </a:r>
            <a:r>
              <a:rPr lang="en-US" dirty="0">
                <a:solidFill>
                  <a:srgbClr val="4472C3"/>
                </a:solidFill>
              </a:rPr>
              <a:t>; Input file to be used </a:t>
            </a:r>
            <a:endParaRPr lang="en-GB" dirty="0">
              <a:solidFill>
                <a:srgbClr val="4472C3"/>
              </a:solidFill>
            </a:endParaRPr>
          </a:p>
        </p:txBody>
      </p:sp>
      <p:cxnSp>
        <p:nvCxnSpPr>
          <p:cNvPr id="16" name="Straight Arrow Connector 50">
            <a:extLst>
              <a:ext uri="{FF2B5EF4-FFF2-40B4-BE49-F238E27FC236}">
                <a16:creationId xmlns:a16="http://schemas.microsoft.com/office/drawing/2014/main" id="{024A9773-7E7A-413F-8A00-F1D2B9AB2824}"/>
              </a:ext>
            </a:extLst>
          </p:cNvPr>
          <p:cNvCxnSpPr>
            <a:cxnSpLocks/>
            <a:stCxn id="14" idx="2"/>
            <a:endCxn id="15" idx="0"/>
          </p:cNvCxnSpPr>
          <p:nvPr/>
        </p:nvCxnSpPr>
        <p:spPr>
          <a:xfrm>
            <a:off x="5559163" y="3755737"/>
            <a:ext cx="0" cy="436767"/>
          </a:xfrm>
          <a:prstGeom prst="straightConnector1">
            <a:avLst/>
          </a:prstGeom>
          <a:ln w="317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 стрелкой 16">
            <a:extLst>
              <a:ext uri="{FF2B5EF4-FFF2-40B4-BE49-F238E27FC236}">
                <a16:creationId xmlns:a16="http://schemas.microsoft.com/office/drawing/2014/main" id="{A3BAD2BE-EC96-49CB-9C9F-56471EB40427}"/>
              </a:ext>
            </a:extLst>
          </p:cNvPr>
          <p:cNvCxnSpPr>
            <a:cxnSpLocks/>
            <a:stCxn id="8" idx="3"/>
            <a:endCxn id="14" idx="1"/>
          </p:cNvCxnSpPr>
          <p:nvPr/>
        </p:nvCxnSpPr>
        <p:spPr>
          <a:xfrm>
            <a:off x="2694669" y="3155573"/>
            <a:ext cx="1678021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 стрелкой 17">
            <a:extLst>
              <a:ext uri="{FF2B5EF4-FFF2-40B4-BE49-F238E27FC236}">
                <a16:creationId xmlns:a16="http://schemas.microsoft.com/office/drawing/2014/main" id="{1AF233F3-E68C-408C-81BB-7998B666CBEE}"/>
              </a:ext>
            </a:extLst>
          </p:cNvPr>
          <p:cNvCxnSpPr>
            <a:cxnSpLocks/>
            <a:stCxn id="14" idx="3"/>
            <a:endCxn id="9" idx="1"/>
          </p:cNvCxnSpPr>
          <p:nvPr/>
        </p:nvCxnSpPr>
        <p:spPr>
          <a:xfrm>
            <a:off x="6745635" y="3155573"/>
            <a:ext cx="1670290" cy="0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83368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698EA1-741E-8449-AE41-A7DC5C2070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925" y="273861"/>
            <a:ext cx="11315877" cy="926326"/>
          </a:xfrm>
        </p:spPr>
        <p:txBody>
          <a:bodyPr>
            <a:normAutofit/>
          </a:bodyPr>
          <a:lstStyle/>
          <a:p>
            <a:pPr algn="l"/>
            <a:r>
              <a:rPr lang="en-GB" b="1" dirty="0"/>
              <a:t>Exercise 4: using user-defined QM input file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53ED59-B2A7-414D-88B1-091CFF897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FD0A2-323C-544B-81C5-8198DDC55B73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F0280C-9B54-8A4D-AF3C-4225B4545773}"/>
              </a:ext>
            </a:extLst>
          </p:cNvPr>
          <p:cNvSpPr txBox="1"/>
          <p:nvPr/>
        </p:nvSpPr>
        <p:spPr>
          <a:xfrm>
            <a:off x="7041460" y="2165896"/>
            <a:ext cx="425981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Objective</a:t>
            </a:r>
            <a:r>
              <a:rPr lang="en-GB" dirty="0"/>
              <a:t>:</a:t>
            </a:r>
          </a:p>
          <a:p>
            <a:r>
              <a:rPr lang="en-US" dirty="0"/>
              <a:t>Simulate UV/Vis absorption spectra of EGFP protein</a:t>
            </a:r>
          </a:p>
          <a:p>
            <a:r>
              <a:rPr lang="en-US" b="1" dirty="0"/>
              <a:t>System:</a:t>
            </a:r>
            <a:endParaRPr lang="en-GB" b="1" dirty="0"/>
          </a:p>
          <a:p>
            <a:r>
              <a:rPr lang="en-GB" dirty="0"/>
              <a:t>QM part - Chromophore</a:t>
            </a:r>
          </a:p>
          <a:p>
            <a:r>
              <a:rPr lang="en-GB" dirty="0"/>
              <a:t>QM method - PBE/</a:t>
            </a:r>
            <a:r>
              <a:rPr lang="en-GB" sz="1800" dirty="0">
                <a:solidFill>
                  <a:srgbClr val="000000"/>
                </a:solidFill>
                <a:sym typeface="Tw Cen MT"/>
              </a:rPr>
              <a:t>DZVP-MOLOPT-GTH </a:t>
            </a:r>
            <a:r>
              <a:rPr lang="en-GB" dirty="0"/>
              <a:t>TDDFT – for excitation energies</a:t>
            </a:r>
          </a:p>
          <a:p>
            <a:r>
              <a:rPr lang="en-GB" dirty="0"/>
              <a:t>MM </a:t>
            </a:r>
            <a:r>
              <a:rPr lang="en-GB" dirty="0" err="1"/>
              <a:t>Frocefield</a:t>
            </a:r>
            <a:r>
              <a:rPr lang="en-GB" dirty="0"/>
              <a:t> - Amber03</a:t>
            </a:r>
          </a:p>
          <a:p>
            <a:endParaRPr lang="en-GB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16590C0-CC10-4865-9A8F-AAE176E5765D}"/>
              </a:ext>
            </a:extLst>
          </p:cNvPr>
          <p:cNvSpPr txBox="1">
            <a:spLocks/>
          </p:cNvSpPr>
          <p:nvPr/>
        </p:nvSpPr>
        <p:spPr>
          <a:xfrm>
            <a:off x="2030300" y="5714496"/>
            <a:ext cx="9013058" cy="540469"/>
          </a:xfrm>
          <a:prstGeom prst="rect">
            <a:avLst/>
          </a:prstGeom>
          <a:solidFill>
            <a:srgbClr val="FFC000"/>
          </a:solidFill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PT Sans" panose="020B0503020203020204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PT Sans" panose="020B0503020203020204" pitchFamily="34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PT Sans" panose="020B0503020203020204" pitchFamily="34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PT Sans" panose="020B0503020203020204" pitchFamily="34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PT Sans" panose="020B0503020203020204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itchFamily="2" charset="2"/>
              <a:buNone/>
            </a:pPr>
            <a:r>
              <a:rPr lang="en-GB" dirty="0"/>
              <a:t>Do the steps (1)-(5) from the “Exercise 4”</a:t>
            </a:r>
          </a:p>
          <a:p>
            <a:endParaRPr lang="en-GB" dirty="0"/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D8C0FBCE-2327-415B-8FA8-7B75E9319A4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854" y="1537248"/>
            <a:ext cx="6605606" cy="38426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32687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53ED59-B2A7-414D-88B1-091CFF897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FD0A2-323C-544B-81C5-8198DDC55B73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6E9BC7-17E1-4EA9-8819-5471D1FD24C3}"/>
              </a:ext>
            </a:extLst>
          </p:cNvPr>
          <p:cNvSpPr txBox="1"/>
          <p:nvPr/>
        </p:nvSpPr>
        <p:spPr>
          <a:xfrm>
            <a:off x="576262" y="1004904"/>
            <a:ext cx="9923689" cy="400110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chemeClr val="bg1"/>
                </a:solidFill>
              </a:rPr>
              <a:t>egfp</a:t>
            </a:r>
            <a:r>
              <a:rPr lang="en-US" sz="2000" dirty="0">
                <a:solidFill>
                  <a:schemeClr val="bg1"/>
                </a:solidFill>
              </a:rPr>
              <a:t>-</a:t>
            </a:r>
            <a:r>
              <a:rPr lang="en-US" sz="2000" dirty="0" err="1">
                <a:solidFill>
                  <a:schemeClr val="bg1"/>
                </a:solidFill>
              </a:rPr>
              <a:t>qmmm</a:t>
            </a:r>
            <a:r>
              <a:rPr lang="en-US" sz="2000" dirty="0">
                <a:solidFill>
                  <a:schemeClr val="bg1"/>
                </a:solidFill>
              </a:rPr>
              <a:t>-spec</a:t>
            </a:r>
            <a:r>
              <a:rPr lang="en-GB" sz="2000" dirty="0">
                <a:solidFill>
                  <a:schemeClr val="bg1"/>
                </a:solidFill>
              </a:rPr>
              <a:t>.</a:t>
            </a:r>
            <a:r>
              <a:rPr lang="en-GB" sz="2000" dirty="0" err="1">
                <a:solidFill>
                  <a:schemeClr val="bg1"/>
                </a:solidFill>
              </a:rPr>
              <a:t>inp</a:t>
            </a:r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CD01AF-C9BE-4EEA-B1E9-3A571D53278A}"/>
              </a:ext>
            </a:extLst>
          </p:cNvPr>
          <p:cNvSpPr txBox="1"/>
          <p:nvPr/>
        </p:nvSpPr>
        <p:spPr>
          <a:xfrm>
            <a:off x="577107" y="1513446"/>
            <a:ext cx="9922844" cy="353943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sz="1600" dirty="0">
                <a:latin typeface="Tw Cen MT" panose="020B0602020104020603" pitchFamily="34" charset="77"/>
              </a:rPr>
              <a:t>&amp;FORCE_EVAL</a:t>
            </a:r>
          </a:p>
          <a:p>
            <a:r>
              <a:rPr lang="pt-BR" sz="1600" dirty="0">
                <a:latin typeface="Tw Cen MT" panose="020B0602020104020603" pitchFamily="34" charset="77"/>
              </a:rPr>
              <a:t>...</a:t>
            </a:r>
          </a:p>
          <a:p>
            <a:r>
              <a:rPr lang="en-US" sz="1600" dirty="0">
                <a:latin typeface="Tw Cen MT" panose="020B0602020104020603" pitchFamily="34" charset="77"/>
              </a:rPr>
              <a:t>  &amp;DFT </a:t>
            </a:r>
          </a:p>
          <a:p>
            <a:r>
              <a:rPr lang="en-US" sz="1600" dirty="0">
                <a:latin typeface="Tw Cen MT" panose="020B0602020104020603" pitchFamily="34" charset="77"/>
              </a:rPr>
              <a:t>  …</a:t>
            </a:r>
          </a:p>
          <a:p>
            <a:r>
              <a:rPr lang="en-US" sz="1600" dirty="0">
                <a:latin typeface="Tw Cen MT" panose="020B0602020104020603" pitchFamily="34" charset="77"/>
              </a:rPr>
              <a:t>  &amp;END DFT</a:t>
            </a:r>
          </a:p>
          <a:p>
            <a:r>
              <a:rPr lang="en-US" sz="1600" dirty="0">
                <a:latin typeface="Tw Cen MT" panose="020B0602020104020603" pitchFamily="34" charset="77"/>
              </a:rPr>
              <a:t>  &amp;PROPERTIES                                       </a:t>
            </a:r>
            <a:r>
              <a:rPr lang="en-GB" sz="1600" i="1" dirty="0">
                <a:solidFill>
                  <a:srgbClr val="0070C0"/>
                </a:solidFill>
              </a:rPr>
              <a:t>! Request additional properties to be calculated after SCF</a:t>
            </a:r>
            <a:endParaRPr lang="en-US" sz="1600" dirty="0">
              <a:latin typeface="Tw Cen MT" panose="020B0602020104020603" pitchFamily="34" charset="77"/>
            </a:endParaRPr>
          </a:p>
          <a:p>
            <a:r>
              <a:rPr lang="en-US" sz="1600" dirty="0">
                <a:latin typeface="Tw Cen MT" panose="020B0602020104020603" pitchFamily="34" charset="77"/>
              </a:rPr>
              <a:t>    &amp;TDDFPT                                           </a:t>
            </a:r>
            <a:r>
              <a:rPr lang="en-GB" sz="1600" i="1" dirty="0">
                <a:solidFill>
                  <a:srgbClr val="0070C0"/>
                </a:solidFill>
              </a:rPr>
              <a:t>! TDDFT excitations</a:t>
            </a:r>
            <a:endParaRPr lang="en-US" sz="1600" dirty="0">
              <a:latin typeface="Tw Cen MT" panose="020B0602020104020603" pitchFamily="34" charset="77"/>
            </a:endParaRPr>
          </a:p>
          <a:p>
            <a:r>
              <a:rPr lang="en-US" sz="1600" dirty="0">
                <a:latin typeface="Tw Cen MT" panose="020B0602020104020603" pitchFamily="34" charset="77"/>
              </a:rPr>
              <a:t>       NSTATES      5</a:t>
            </a:r>
            <a:r>
              <a:rPr lang="en-GB" sz="1600" i="1" dirty="0">
                <a:solidFill>
                  <a:srgbClr val="0070C0"/>
                </a:solidFill>
              </a:rPr>
              <a:t>                                 ! </a:t>
            </a:r>
            <a:r>
              <a:rPr lang="en-US" sz="1600" i="1" dirty="0">
                <a:solidFill>
                  <a:srgbClr val="0070C0"/>
                </a:solidFill>
              </a:rPr>
              <a:t>Number of excited states to calculate</a:t>
            </a:r>
            <a:endParaRPr lang="en-US" sz="1600" dirty="0">
              <a:latin typeface="Tw Cen MT" panose="020B0602020104020603" pitchFamily="34" charset="77"/>
            </a:endParaRPr>
          </a:p>
          <a:p>
            <a:r>
              <a:rPr lang="en-US" sz="1600" dirty="0">
                <a:latin typeface="Tw Cen MT" panose="020B0602020104020603" pitchFamily="34" charset="77"/>
              </a:rPr>
              <a:t>       MAX_ITER    10                               </a:t>
            </a:r>
            <a:r>
              <a:rPr lang="en-GB" sz="1600" i="1" dirty="0">
                <a:solidFill>
                  <a:srgbClr val="0070C0"/>
                </a:solidFill>
              </a:rPr>
              <a:t>! </a:t>
            </a:r>
            <a:r>
              <a:rPr lang="en-US" sz="1600" i="1" dirty="0">
                <a:solidFill>
                  <a:srgbClr val="0070C0"/>
                </a:solidFill>
              </a:rPr>
              <a:t>Maximum Davidson diagonalization Iterations to be performed</a:t>
            </a:r>
            <a:endParaRPr lang="en-US" sz="1600" dirty="0">
              <a:latin typeface="Tw Cen MT" panose="020B0602020104020603" pitchFamily="34" charset="77"/>
            </a:endParaRPr>
          </a:p>
          <a:p>
            <a:r>
              <a:rPr lang="en-US" sz="1600" dirty="0">
                <a:latin typeface="Tw Cen MT" panose="020B0602020104020603" pitchFamily="34" charset="77"/>
              </a:rPr>
              <a:t>       CONVERGENCE [eV] 1.0e-3            </a:t>
            </a:r>
            <a:r>
              <a:rPr lang="en-GB" sz="1600" i="1" dirty="0">
                <a:solidFill>
                  <a:srgbClr val="0070C0"/>
                </a:solidFill>
              </a:rPr>
              <a:t>! </a:t>
            </a:r>
            <a:r>
              <a:rPr lang="en-US" sz="1600" i="1" dirty="0">
                <a:solidFill>
                  <a:srgbClr val="0070C0"/>
                </a:solidFill>
              </a:rPr>
              <a:t>Convergence of energies in eV</a:t>
            </a:r>
            <a:endParaRPr lang="en-US" sz="1600" dirty="0">
              <a:latin typeface="Tw Cen MT" panose="020B0602020104020603" pitchFamily="34" charset="77"/>
            </a:endParaRPr>
          </a:p>
          <a:p>
            <a:r>
              <a:rPr lang="en-US" sz="1600" dirty="0">
                <a:latin typeface="Tw Cen MT" panose="020B0602020104020603" pitchFamily="34" charset="77"/>
              </a:rPr>
              <a:t>    &amp;END TDDFPT</a:t>
            </a:r>
          </a:p>
          <a:p>
            <a:r>
              <a:rPr lang="en-US" sz="1600" dirty="0">
                <a:latin typeface="Tw Cen MT" panose="020B0602020104020603" pitchFamily="34" charset="77"/>
              </a:rPr>
              <a:t>  &amp;END PROPERTIES</a:t>
            </a:r>
          </a:p>
          <a:p>
            <a:r>
              <a:rPr lang="pt-BR" sz="1600" dirty="0">
                <a:latin typeface="Tw Cen MT" panose="020B0602020104020603" pitchFamily="34" charset="77"/>
              </a:rPr>
              <a:t>...</a:t>
            </a:r>
          </a:p>
          <a:p>
            <a:r>
              <a:rPr lang="pt-BR" sz="1600" dirty="0">
                <a:latin typeface="Tw Cen MT" panose="020B0602020104020603" pitchFamily="34" charset="77"/>
              </a:rPr>
              <a:t>&amp;END FORCE_EVAL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D03228B2-909C-41DF-9F09-8D7C6FC02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925" y="273861"/>
            <a:ext cx="11315877" cy="926326"/>
          </a:xfrm>
        </p:spPr>
        <p:txBody>
          <a:bodyPr>
            <a:normAutofit/>
          </a:bodyPr>
          <a:lstStyle/>
          <a:p>
            <a:pPr algn="l"/>
            <a:r>
              <a:rPr lang="en-GB" b="1" dirty="0"/>
              <a:t>Exercise 4: using user-defined QM input file</a:t>
            </a:r>
          </a:p>
        </p:txBody>
      </p:sp>
    </p:spTree>
    <p:extLst>
      <p:ext uri="{BB962C8B-B14F-4D97-AF65-F5344CB8AC3E}">
        <p14:creationId xmlns:p14="http://schemas.microsoft.com/office/powerpoint/2010/main" val="29934062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BA527-E0A0-5C4F-BBEB-30B2FAE0FF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270000"/>
            <a:ext cx="11072813" cy="926326"/>
          </a:xfrm>
        </p:spPr>
        <p:txBody>
          <a:bodyPr/>
          <a:lstStyle/>
          <a:p>
            <a:pPr algn="l"/>
            <a:r>
              <a:rPr lang="en-GB" b="1" dirty="0"/>
              <a:t>Lecture Recap: Quickstep (QM) - </a:t>
            </a:r>
            <a:r>
              <a:rPr lang="en-GB" b="1" dirty="0">
                <a:solidFill>
                  <a:schemeClr val="accent2">
                    <a:lumMod val="75000"/>
                  </a:schemeClr>
                </a:solidFill>
              </a:rPr>
              <a:t>CP2K</a:t>
            </a:r>
          </a:p>
        </p:txBody>
      </p:sp>
      <p:sp>
        <p:nvSpPr>
          <p:cNvPr id="313" name="Content Placeholder 2">
            <a:extLst>
              <a:ext uri="{FF2B5EF4-FFF2-40B4-BE49-F238E27FC236}">
                <a16:creationId xmlns:a16="http://schemas.microsoft.com/office/drawing/2014/main" id="{30BFD78F-F204-7C43-B259-493A74F2ED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6367" y="1219565"/>
            <a:ext cx="3799265" cy="62752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solidFill>
                  <a:srgbClr val="FF0000"/>
                </a:solidFill>
              </a:rPr>
              <a:t>QM region as CP2K input</a:t>
            </a:r>
          </a:p>
          <a:p>
            <a:pPr marL="0" indent="0">
              <a:buNone/>
            </a:pP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FF96F7-0E8E-0942-A529-9205E1F25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FD0A2-323C-544B-81C5-8198DDC55B73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A3EC8BD5-50DF-514C-BF1F-A926DC6DFC7B}"/>
              </a:ext>
            </a:extLst>
          </p:cNvPr>
          <p:cNvSpPr/>
          <p:nvPr/>
        </p:nvSpPr>
        <p:spPr>
          <a:xfrm>
            <a:off x="540000" y="1847087"/>
            <a:ext cx="6552000" cy="4212000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2E1FAA-2D70-4E44-87F6-3704764FE899}"/>
              </a:ext>
            </a:extLst>
          </p:cNvPr>
          <p:cNvSpPr txBox="1"/>
          <p:nvPr/>
        </p:nvSpPr>
        <p:spPr>
          <a:xfrm>
            <a:off x="1296000" y="1939458"/>
            <a:ext cx="5040000" cy="40011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GB" sz="2000" dirty="0"/>
              <a:t>Guess density from </a:t>
            </a:r>
            <a:r>
              <a:rPr lang="en-GB" sz="2000" dirty="0">
                <a:solidFill>
                  <a:srgbClr val="FF0000"/>
                </a:solidFill>
              </a:rPr>
              <a:t>Gaussian basis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6E084B1-D220-D748-8D56-E4F0A32A96DC}"/>
              </a:ext>
            </a:extLst>
          </p:cNvPr>
          <p:cNvSpPr txBox="1"/>
          <p:nvPr/>
        </p:nvSpPr>
        <p:spPr>
          <a:xfrm>
            <a:off x="1296000" y="2559351"/>
            <a:ext cx="5040000" cy="40011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GB" sz="2000" dirty="0"/>
              <a:t>Construct KS matrix and energy functional</a:t>
            </a:r>
            <a:endParaRPr lang="en-GB" sz="2000" dirty="0">
              <a:solidFill>
                <a:srgbClr val="FF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0150779-EE63-594B-8DEE-4509BDF5317A}"/>
              </a:ext>
            </a:extLst>
          </p:cNvPr>
          <p:cNvSpPr txBox="1"/>
          <p:nvPr/>
        </p:nvSpPr>
        <p:spPr>
          <a:xfrm>
            <a:off x="1296000" y="3222657"/>
            <a:ext cx="5040000" cy="70788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GB" sz="2000" dirty="0"/>
              <a:t>Map basis onto Real Space multi-grids</a:t>
            </a:r>
          </a:p>
          <a:p>
            <a:pPr algn="ctr"/>
            <a:r>
              <a:rPr lang="en-GB" sz="2000" dirty="0">
                <a:solidFill>
                  <a:srgbClr val="FF0000"/>
                </a:solidFill>
              </a:rPr>
              <a:t>(Collocation and Interpolation)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1F7F18F-0FE8-9444-8925-D7A0F986B107}"/>
              </a:ext>
            </a:extLst>
          </p:cNvPr>
          <p:cNvSpPr txBox="1"/>
          <p:nvPr/>
        </p:nvSpPr>
        <p:spPr>
          <a:xfrm>
            <a:off x="1296000" y="4224517"/>
            <a:ext cx="5040000" cy="40011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solidFill>
                  <a:srgbClr val="FF0000"/>
                </a:solidFill>
              </a:rPr>
              <a:t>FFT</a:t>
            </a:r>
            <a:r>
              <a:rPr lang="en-GB" sz="2000" dirty="0"/>
              <a:t> to pass RS onto Reciprocal Space (G) </a:t>
            </a:r>
            <a:endParaRPr lang="en-GB" sz="2000" dirty="0">
              <a:solidFill>
                <a:srgbClr val="FF000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1F2B175-1E9F-C447-9EE7-B71DE5A0A527}"/>
              </a:ext>
            </a:extLst>
          </p:cNvPr>
          <p:cNvSpPr txBox="1"/>
          <p:nvPr/>
        </p:nvSpPr>
        <p:spPr>
          <a:xfrm>
            <a:off x="1296000" y="4876866"/>
            <a:ext cx="5040000" cy="40011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GB" sz="2000" dirty="0"/>
              <a:t>Minimize energy to obtain new density matrix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91FADD3-059B-A848-A29D-D634F11E5732}"/>
              </a:ext>
            </a:extLst>
          </p:cNvPr>
          <p:cNvCxnSpPr>
            <a:stCxn id="7" idx="2"/>
            <a:endCxn id="19" idx="0"/>
          </p:cNvCxnSpPr>
          <p:nvPr/>
        </p:nvCxnSpPr>
        <p:spPr>
          <a:xfrm>
            <a:off x="3816000" y="2339568"/>
            <a:ext cx="0" cy="21978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A733F68-3DA0-4A45-BA75-1F14615A1C8C}"/>
              </a:ext>
            </a:extLst>
          </p:cNvPr>
          <p:cNvCxnSpPr>
            <a:cxnSpLocks/>
            <a:stCxn id="19" idx="2"/>
            <a:endCxn id="20" idx="0"/>
          </p:cNvCxnSpPr>
          <p:nvPr/>
        </p:nvCxnSpPr>
        <p:spPr>
          <a:xfrm>
            <a:off x="3816000" y="2959461"/>
            <a:ext cx="0" cy="26319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00E2F5D-B306-DF4C-9BEE-BBA44176FDF7}"/>
              </a:ext>
            </a:extLst>
          </p:cNvPr>
          <p:cNvCxnSpPr>
            <a:cxnSpLocks/>
            <a:stCxn id="20" idx="2"/>
            <a:endCxn id="21" idx="0"/>
          </p:cNvCxnSpPr>
          <p:nvPr/>
        </p:nvCxnSpPr>
        <p:spPr>
          <a:xfrm>
            <a:off x="3816000" y="3930543"/>
            <a:ext cx="0" cy="29397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BAD229F-487F-5D4C-8A75-BBFCEC055860}"/>
              </a:ext>
            </a:extLst>
          </p:cNvPr>
          <p:cNvCxnSpPr>
            <a:cxnSpLocks/>
            <a:stCxn id="21" idx="2"/>
            <a:endCxn id="23" idx="0"/>
          </p:cNvCxnSpPr>
          <p:nvPr/>
        </p:nvCxnSpPr>
        <p:spPr>
          <a:xfrm>
            <a:off x="3816000" y="4624627"/>
            <a:ext cx="0" cy="25223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5062C72B-F7CF-E841-B7B2-ABAE77DE6E84}"/>
              </a:ext>
            </a:extLst>
          </p:cNvPr>
          <p:cNvCxnSpPr>
            <a:cxnSpLocks/>
            <a:stCxn id="23" idx="2"/>
            <a:endCxn id="43" idx="0"/>
          </p:cNvCxnSpPr>
          <p:nvPr/>
        </p:nvCxnSpPr>
        <p:spPr>
          <a:xfrm>
            <a:off x="3816000" y="5276976"/>
            <a:ext cx="0" cy="26308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Diamond 42">
            <a:extLst>
              <a:ext uri="{FF2B5EF4-FFF2-40B4-BE49-F238E27FC236}">
                <a16:creationId xmlns:a16="http://schemas.microsoft.com/office/drawing/2014/main" id="{3107E34D-72B2-0945-BD88-9CC686D28678}"/>
              </a:ext>
            </a:extLst>
          </p:cNvPr>
          <p:cNvSpPr/>
          <p:nvPr/>
        </p:nvSpPr>
        <p:spPr>
          <a:xfrm>
            <a:off x="2145863" y="5540063"/>
            <a:ext cx="3340274" cy="452294"/>
          </a:xfrm>
          <a:prstGeom prst="diamond">
            <a:avLst/>
          </a:prstGeom>
          <a:solidFill>
            <a:schemeClr val="bg1">
              <a:lumMod val="95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rgbClr val="7030A0"/>
                </a:solidFill>
              </a:rPr>
              <a:t>Convergence?</a:t>
            </a:r>
          </a:p>
        </p:txBody>
      </p:sp>
      <p:cxnSp>
        <p:nvCxnSpPr>
          <p:cNvPr id="46" name="Elbow Connector 45">
            <a:extLst>
              <a:ext uri="{FF2B5EF4-FFF2-40B4-BE49-F238E27FC236}">
                <a16:creationId xmlns:a16="http://schemas.microsoft.com/office/drawing/2014/main" id="{41C4A3B5-6012-364C-A0F5-EF8DA5928971}"/>
              </a:ext>
            </a:extLst>
          </p:cNvPr>
          <p:cNvCxnSpPr>
            <a:stCxn id="7" idx="1"/>
          </p:cNvCxnSpPr>
          <p:nvPr/>
        </p:nvCxnSpPr>
        <p:spPr>
          <a:xfrm rot="10800000" flipH="1" flipV="1">
            <a:off x="1295999" y="2139512"/>
            <a:ext cx="849863" cy="3626697"/>
          </a:xfrm>
          <a:prstGeom prst="bentConnector4">
            <a:avLst>
              <a:gd name="adj1" fmla="val -39809"/>
              <a:gd name="adj2" fmla="val 100158"/>
            </a:avLst>
          </a:prstGeom>
          <a:ln w="28575"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476108C1-E878-554D-8959-D4CDBB430C3A}"/>
              </a:ext>
            </a:extLst>
          </p:cNvPr>
          <p:cNvCxnSpPr>
            <a:cxnSpLocks/>
            <a:stCxn id="43" idx="3"/>
            <a:endCxn id="51" idx="1"/>
          </p:cNvCxnSpPr>
          <p:nvPr/>
        </p:nvCxnSpPr>
        <p:spPr>
          <a:xfrm>
            <a:off x="5486137" y="5766210"/>
            <a:ext cx="3054359" cy="0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C090C4D3-DA50-8943-9315-6367FC558C76}"/>
              </a:ext>
            </a:extLst>
          </p:cNvPr>
          <p:cNvSpPr txBox="1"/>
          <p:nvPr/>
        </p:nvSpPr>
        <p:spPr>
          <a:xfrm>
            <a:off x="8540496" y="5424353"/>
            <a:ext cx="3117362" cy="707886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GB" sz="2000" dirty="0"/>
              <a:t>Energy, Forces and other properties</a:t>
            </a:r>
          </a:p>
        </p:txBody>
      </p: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2956C9D9-ED0B-C349-A54D-67E7ACE67C92}"/>
              </a:ext>
            </a:extLst>
          </p:cNvPr>
          <p:cNvGrpSpPr>
            <a:grpSpLocks noChangeAspect="1"/>
          </p:cNvGrpSpPr>
          <p:nvPr/>
        </p:nvGrpSpPr>
        <p:grpSpPr>
          <a:xfrm>
            <a:off x="7488000" y="2736000"/>
            <a:ext cx="4156464" cy="2520000"/>
            <a:chOff x="628650" y="1511300"/>
            <a:chExt cx="3435350" cy="2082800"/>
          </a:xfrm>
        </p:grpSpPr>
        <p:sp>
          <p:nvSpPr>
            <p:cNvPr id="185" name="Rounded Rectangle 184">
              <a:extLst>
                <a:ext uri="{FF2B5EF4-FFF2-40B4-BE49-F238E27FC236}">
                  <a16:creationId xmlns:a16="http://schemas.microsoft.com/office/drawing/2014/main" id="{7F4AD22B-7DC7-154B-98C1-83E2D4B275B3}"/>
                </a:ext>
              </a:extLst>
            </p:cNvPr>
            <p:cNvSpPr/>
            <p:nvPr/>
          </p:nvSpPr>
          <p:spPr>
            <a:xfrm>
              <a:off x="628650" y="1511300"/>
              <a:ext cx="3435350" cy="2082800"/>
            </a:xfrm>
            <a:prstGeom prst="roundRect">
              <a:avLst/>
            </a:prstGeom>
            <a:noFill/>
            <a:ln>
              <a:solidFill>
                <a:schemeClr val="tx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Rounded Rectangle 185">
              <a:extLst>
                <a:ext uri="{FF2B5EF4-FFF2-40B4-BE49-F238E27FC236}">
                  <a16:creationId xmlns:a16="http://schemas.microsoft.com/office/drawing/2014/main" id="{0E741A8E-3CC5-C143-B401-7F41234F3AB2}"/>
                </a:ext>
              </a:extLst>
            </p:cNvPr>
            <p:cNvSpPr/>
            <p:nvPr/>
          </p:nvSpPr>
          <p:spPr>
            <a:xfrm>
              <a:off x="1460500" y="1955800"/>
              <a:ext cx="1384300" cy="1206500"/>
            </a:xfrm>
            <a:prstGeom prst="roundRect">
              <a:avLst/>
            </a:prstGeom>
            <a:solidFill>
              <a:srgbClr val="F08F3A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E744E603-3A41-A241-81A3-00FFA8B6D5A3}"/>
                </a:ext>
              </a:extLst>
            </p:cNvPr>
            <p:cNvSpPr txBox="1"/>
            <p:nvPr/>
          </p:nvSpPr>
          <p:spPr>
            <a:xfrm>
              <a:off x="3365500" y="1593334"/>
              <a:ext cx="698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Helvetica"/>
                  <a:cs typeface="Helvetica"/>
                </a:rPr>
                <a:t>MM</a:t>
              </a:r>
            </a:p>
          </p:txBody>
        </p:sp>
        <p:sp>
          <p:nvSpPr>
            <p:cNvPr id="188" name="TextBox 187">
              <a:extLst>
                <a:ext uri="{FF2B5EF4-FFF2-40B4-BE49-F238E27FC236}">
                  <a16:creationId xmlns:a16="http://schemas.microsoft.com/office/drawing/2014/main" id="{EB5E55BA-E405-504C-9441-D02C4770C674}"/>
                </a:ext>
              </a:extLst>
            </p:cNvPr>
            <p:cNvSpPr txBox="1"/>
            <p:nvPr/>
          </p:nvSpPr>
          <p:spPr>
            <a:xfrm>
              <a:off x="2186106" y="2084305"/>
              <a:ext cx="698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FFFFFF"/>
                  </a:solidFill>
                  <a:latin typeface="Helvetica"/>
                  <a:cs typeface="Helvetica"/>
                </a:rPr>
                <a:t>QM</a:t>
              </a:r>
            </a:p>
          </p:txBody>
        </p:sp>
        <p:grpSp>
          <p:nvGrpSpPr>
            <p:cNvPr id="189" name="Group 188">
              <a:extLst>
                <a:ext uri="{FF2B5EF4-FFF2-40B4-BE49-F238E27FC236}">
                  <a16:creationId xmlns:a16="http://schemas.microsoft.com/office/drawing/2014/main" id="{F003BFB1-04A9-8A47-B887-A5F593459F53}"/>
                </a:ext>
              </a:extLst>
            </p:cNvPr>
            <p:cNvGrpSpPr/>
            <p:nvPr/>
          </p:nvGrpSpPr>
          <p:grpSpPr>
            <a:xfrm>
              <a:off x="1038225" y="2116355"/>
              <a:ext cx="1063626" cy="499545"/>
              <a:chOff x="4946649" y="2730800"/>
              <a:chExt cx="1063626" cy="499545"/>
            </a:xfrm>
          </p:grpSpPr>
          <p:sp>
            <p:nvSpPr>
              <p:cNvPr id="298" name="Hexagon 297">
                <a:extLst>
                  <a:ext uri="{FF2B5EF4-FFF2-40B4-BE49-F238E27FC236}">
                    <a16:creationId xmlns:a16="http://schemas.microsoft.com/office/drawing/2014/main" id="{F530227C-6795-8946-A3BD-0DA77AEBDD9C}"/>
                  </a:ext>
                </a:extLst>
              </p:cNvPr>
              <p:cNvSpPr/>
              <p:nvPr/>
            </p:nvSpPr>
            <p:spPr>
              <a:xfrm>
                <a:off x="5613400" y="2768600"/>
                <a:ext cx="368300" cy="343932"/>
              </a:xfrm>
              <a:prstGeom prst="hexagon">
                <a:avLst/>
              </a:prstGeom>
              <a:noFill/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9" name="Oval 298">
                <a:extLst>
                  <a:ext uri="{FF2B5EF4-FFF2-40B4-BE49-F238E27FC236}">
                    <a16:creationId xmlns:a16="http://schemas.microsoft.com/office/drawing/2014/main" id="{FA2E7972-3D73-A645-B329-4E2DEDB8A0EB}"/>
                  </a:ext>
                </a:extLst>
              </p:cNvPr>
              <p:cNvSpPr/>
              <p:nvPr/>
            </p:nvSpPr>
            <p:spPr>
              <a:xfrm>
                <a:off x="5667375" y="2730800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00" name="Straight Connector 299">
                <a:extLst>
                  <a:ext uri="{FF2B5EF4-FFF2-40B4-BE49-F238E27FC236}">
                    <a16:creationId xmlns:a16="http://schemas.microsoft.com/office/drawing/2014/main" id="{E36A68F4-8B00-DF48-975D-4B2574256602}"/>
                  </a:ext>
                </a:extLst>
              </p:cNvPr>
              <p:cNvCxnSpPr/>
              <p:nvPr/>
            </p:nvCxnSpPr>
            <p:spPr>
              <a:xfrm flipH="1">
                <a:off x="5432425" y="2940763"/>
                <a:ext cx="180975" cy="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Straight Connector 300">
                <a:extLst>
                  <a:ext uri="{FF2B5EF4-FFF2-40B4-BE49-F238E27FC236}">
                    <a16:creationId xmlns:a16="http://schemas.microsoft.com/office/drawing/2014/main" id="{2FE9AD13-08D9-A34F-B541-DFAF7DC78012}"/>
                  </a:ext>
                </a:extLst>
              </p:cNvPr>
              <p:cNvCxnSpPr/>
              <p:nvPr/>
            </p:nvCxnSpPr>
            <p:spPr>
              <a:xfrm flipH="1">
                <a:off x="5299075" y="2941476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2" name="Straight Connector 301">
                <a:extLst>
                  <a:ext uri="{FF2B5EF4-FFF2-40B4-BE49-F238E27FC236}">
                    <a16:creationId xmlns:a16="http://schemas.microsoft.com/office/drawing/2014/main" id="{CE7A7855-C72B-2A40-82CD-1A3B16566150}"/>
                  </a:ext>
                </a:extLst>
              </p:cNvPr>
              <p:cNvCxnSpPr/>
              <p:nvPr/>
            </p:nvCxnSpPr>
            <p:spPr>
              <a:xfrm flipH="1">
                <a:off x="4984749" y="3065939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3" name="Straight Connector 302">
                <a:extLst>
                  <a:ext uri="{FF2B5EF4-FFF2-40B4-BE49-F238E27FC236}">
                    <a16:creationId xmlns:a16="http://schemas.microsoft.com/office/drawing/2014/main" id="{D9BF9655-C3BE-874C-9881-C8F5CDEE96A6}"/>
                  </a:ext>
                </a:extLst>
              </p:cNvPr>
              <p:cNvCxnSpPr/>
              <p:nvPr/>
            </p:nvCxnSpPr>
            <p:spPr>
              <a:xfrm flipH="1">
                <a:off x="5118100" y="3065939"/>
                <a:ext cx="180975" cy="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4" name="Oval 303">
                <a:extLst>
                  <a:ext uri="{FF2B5EF4-FFF2-40B4-BE49-F238E27FC236}">
                    <a16:creationId xmlns:a16="http://schemas.microsoft.com/office/drawing/2014/main" id="{CB4FA169-4696-6C4E-8111-0DC314D6A037}"/>
                  </a:ext>
                </a:extLst>
              </p:cNvPr>
              <p:cNvSpPr/>
              <p:nvPr/>
            </p:nvSpPr>
            <p:spPr>
              <a:xfrm>
                <a:off x="5857875" y="2730800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5" name="Oval 304">
                <a:extLst>
                  <a:ext uri="{FF2B5EF4-FFF2-40B4-BE49-F238E27FC236}">
                    <a16:creationId xmlns:a16="http://schemas.microsoft.com/office/drawing/2014/main" id="{123F58C9-7A7A-3D4D-9DF2-ADD9310B91A8}"/>
                  </a:ext>
                </a:extLst>
              </p:cNvPr>
              <p:cNvSpPr/>
              <p:nvPr/>
            </p:nvSpPr>
            <p:spPr>
              <a:xfrm>
                <a:off x="5575300" y="2903676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6" name="Oval 305">
                <a:extLst>
                  <a:ext uri="{FF2B5EF4-FFF2-40B4-BE49-F238E27FC236}">
                    <a16:creationId xmlns:a16="http://schemas.microsoft.com/office/drawing/2014/main" id="{36866DD2-FCAF-EF46-836D-9CECB2111C52}"/>
                  </a:ext>
                </a:extLst>
              </p:cNvPr>
              <p:cNvSpPr/>
              <p:nvPr/>
            </p:nvSpPr>
            <p:spPr>
              <a:xfrm>
                <a:off x="5934075" y="2903676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7" name="Oval 306">
                <a:extLst>
                  <a:ext uri="{FF2B5EF4-FFF2-40B4-BE49-F238E27FC236}">
                    <a16:creationId xmlns:a16="http://schemas.microsoft.com/office/drawing/2014/main" id="{8E69433B-1C3C-9D4F-94FC-3DC00249C906}"/>
                  </a:ext>
                </a:extLst>
              </p:cNvPr>
              <p:cNvSpPr/>
              <p:nvPr/>
            </p:nvSpPr>
            <p:spPr>
              <a:xfrm>
                <a:off x="5667375" y="3074732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8" name="Oval 307">
                <a:extLst>
                  <a:ext uri="{FF2B5EF4-FFF2-40B4-BE49-F238E27FC236}">
                    <a16:creationId xmlns:a16="http://schemas.microsoft.com/office/drawing/2014/main" id="{AFB1C8C5-B0DA-C04B-8905-2772CC534B80}"/>
                  </a:ext>
                </a:extLst>
              </p:cNvPr>
              <p:cNvSpPr/>
              <p:nvPr/>
            </p:nvSpPr>
            <p:spPr>
              <a:xfrm>
                <a:off x="5857875" y="3074732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9" name="Oval 308">
                <a:extLst>
                  <a:ext uri="{FF2B5EF4-FFF2-40B4-BE49-F238E27FC236}">
                    <a16:creationId xmlns:a16="http://schemas.microsoft.com/office/drawing/2014/main" id="{B64335EE-BA97-E541-B825-BAD3DCC873D8}"/>
                  </a:ext>
                </a:extLst>
              </p:cNvPr>
              <p:cNvSpPr/>
              <p:nvPr/>
            </p:nvSpPr>
            <p:spPr>
              <a:xfrm>
                <a:off x="5394326" y="2903676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0" name="Oval 309">
                <a:extLst>
                  <a:ext uri="{FF2B5EF4-FFF2-40B4-BE49-F238E27FC236}">
                    <a16:creationId xmlns:a16="http://schemas.microsoft.com/office/drawing/2014/main" id="{F46D27C3-603F-E64C-9D0B-D0798C1B2081}"/>
                  </a:ext>
                </a:extLst>
              </p:cNvPr>
              <p:cNvSpPr/>
              <p:nvPr/>
            </p:nvSpPr>
            <p:spPr>
              <a:xfrm>
                <a:off x="5260975" y="302813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1" name="Oval 310">
                <a:extLst>
                  <a:ext uri="{FF2B5EF4-FFF2-40B4-BE49-F238E27FC236}">
                    <a16:creationId xmlns:a16="http://schemas.microsoft.com/office/drawing/2014/main" id="{457148E2-B0C5-4047-AD0D-BDF799767A2C}"/>
                  </a:ext>
                </a:extLst>
              </p:cNvPr>
              <p:cNvSpPr/>
              <p:nvPr/>
            </p:nvSpPr>
            <p:spPr>
              <a:xfrm>
                <a:off x="5080000" y="302813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2" name="Oval 311">
                <a:extLst>
                  <a:ext uri="{FF2B5EF4-FFF2-40B4-BE49-F238E27FC236}">
                    <a16:creationId xmlns:a16="http://schemas.microsoft.com/office/drawing/2014/main" id="{5C8A5655-FC18-434B-A4A0-9D97C2979CA7}"/>
                  </a:ext>
                </a:extLst>
              </p:cNvPr>
              <p:cNvSpPr/>
              <p:nvPr/>
            </p:nvSpPr>
            <p:spPr>
              <a:xfrm>
                <a:off x="4946649" y="3154745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0" name="Group 189">
              <a:extLst>
                <a:ext uri="{FF2B5EF4-FFF2-40B4-BE49-F238E27FC236}">
                  <a16:creationId xmlns:a16="http://schemas.microsoft.com/office/drawing/2014/main" id="{B9EB8209-A6CB-FE4E-89B5-681616DB9539}"/>
                </a:ext>
              </a:extLst>
            </p:cNvPr>
            <p:cNvGrpSpPr/>
            <p:nvPr/>
          </p:nvGrpSpPr>
          <p:grpSpPr>
            <a:xfrm rot="5400000">
              <a:off x="532968" y="2730812"/>
              <a:ext cx="841376" cy="451526"/>
              <a:chOff x="4946649" y="3515419"/>
              <a:chExt cx="841376" cy="451526"/>
            </a:xfrm>
          </p:grpSpPr>
          <p:sp>
            <p:nvSpPr>
              <p:cNvPr id="285" name="Oval 284">
                <a:extLst>
                  <a:ext uri="{FF2B5EF4-FFF2-40B4-BE49-F238E27FC236}">
                    <a16:creationId xmlns:a16="http://schemas.microsoft.com/office/drawing/2014/main" id="{7F99FC6F-FB1F-864D-96EC-F9DE7F32F3E7}"/>
                  </a:ext>
                </a:extLst>
              </p:cNvPr>
              <p:cNvSpPr/>
              <p:nvPr/>
            </p:nvSpPr>
            <p:spPr>
              <a:xfrm>
                <a:off x="5711825" y="351541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86" name="Straight Connector 285">
                <a:extLst>
                  <a:ext uri="{FF2B5EF4-FFF2-40B4-BE49-F238E27FC236}">
                    <a16:creationId xmlns:a16="http://schemas.microsoft.com/office/drawing/2014/main" id="{CA744BB0-3CEE-7F40-83EC-A86794FB7ED4}"/>
                  </a:ext>
                </a:extLst>
              </p:cNvPr>
              <p:cNvCxnSpPr/>
              <p:nvPr/>
            </p:nvCxnSpPr>
            <p:spPr>
              <a:xfrm flipH="1">
                <a:off x="5432425" y="3677363"/>
                <a:ext cx="180975" cy="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Straight Connector 286">
                <a:extLst>
                  <a:ext uri="{FF2B5EF4-FFF2-40B4-BE49-F238E27FC236}">
                    <a16:creationId xmlns:a16="http://schemas.microsoft.com/office/drawing/2014/main" id="{4FD4AB43-F5EC-244B-A69E-D327D7A2814D}"/>
                  </a:ext>
                </a:extLst>
              </p:cNvPr>
              <p:cNvCxnSpPr/>
              <p:nvPr/>
            </p:nvCxnSpPr>
            <p:spPr>
              <a:xfrm flipH="1">
                <a:off x="5299075" y="3678076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Straight Connector 287">
                <a:extLst>
                  <a:ext uri="{FF2B5EF4-FFF2-40B4-BE49-F238E27FC236}">
                    <a16:creationId xmlns:a16="http://schemas.microsoft.com/office/drawing/2014/main" id="{EC6CF75C-D35E-CD4F-BF7B-2976C89705F1}"/>
                  </a:ext>
                </a:extLst>
              </p:cNvPr>
              <p:cNvCxnSpPr/>
              <p:nvPr/>
            </p:nvCxnSpPr>
            <p:spPr>
              <a:xfrm flipH="1">
                <a:off x="4984749" y="3802539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Straight Connector 288">
                <a:extLst>
                  <a:ext uri="{FF2B5EF4-FFF2-40B4-BE49-F238E27FC236}">
                    <a16:creationId xmlns:a16="http://schemas.microsoft.com/office/drawing/2014/main" id="{6EA4B0AA-9FA0-C445-B86D-7D9160617987}"/>
                  </a:ext>
                </a:extLst>
              </p:cNvPr>
              <p:cNvCxnSpPr/>
              <p:nvPr/>
            </p:nvCxnSpPr>
            <p:spPr>
              <a:xfrm flipH="1">
                <a:off x="5118100" y="3802539"/>
                <a:ext cx="180975" cy="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0" name="Oval 289">
                <a:extLst>
                  <a:ext uri="{FF2B5EF4-FFF2-40B4-BE49-F238E27FC236}">
                    <a16:creationId xmlns:a16="http://schemas.microsoft.com/office/drawing/2014/main" id="{A47BEC4D-F98D-8E47-BFE9-FAA4BCBFA58D}"/>
                  </a:ext>
                </a:extLst>
              </p:cNvPr>
              <p:cNvSpPr/>
              <p:nvPr/>
            </p:nvSpPr>
            <p:spPr>
              <a:xfrm>
                <a:off x="5575300" y="3640276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1" name="Oval 290">
                <a:extLst>
                  <a:ext uri="{FF2B5EF4-FFF2-40B4-BE49-F238E27FC236}">
                    <a16:creationId xmlns:a16="http://schemas.microsoft.com/office/drawing/2014/main" id="{E1FA3458-2EB1-AB4E-9C43-6B59B1EEDBA5}"/>
                  </a:ext>
                </a:extLst>
              </p:cNvPr>
              <p:cNvSpPr/>
              <p:nvPr/>
            </p:nvSpPr>
            <p:spPr>
              <a:xfrm>
                <a:off x="5711825" y="376473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2" name="Oval 291">
                <a:extLst>
                  <a:ext uri="{FF2B5EF4-FFF2-40B4-BE49-F238E27FC236}">
                    <a16:creationId xmlns:a16="http://schemas.microsoft.com/office/drawing/2014/main" id="{1A26AE62-99A8-B045-9F64-5091364AFB84}"/>
                  </a:ext>
                </a:extLst>
              </p:cNvPr>
              <p:cNvSpPr/>
              <p:nvPr/>
            </p:nvSpPr>
            <p:spPr>
              <a:xfrm>
                <a:off x="5394326" y="3640276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3" name="Oval 292">
                <a:extLst>
                  <a:ext uri="{FF2B5EF4-FFF2-40B4-BE49-F238E27FC236}">
                    <a16:creationId xmlns:a16="http://schemas.microsoft.com/office/drawing/2014/main" id="{BE18C0B3-26B8-6247-9A8B-23D3C5EFA67D}"/>
                  </a:ext>
                </a:extLst>
              </p:cNvPr>
              <p:cNvSpPr/>
              <p:nvPr/>
            </p:nvSpPr>
            <p:spPr>
              <a:xfrm>
                <a:off x="5260975" y="376473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4" name="Oval 293">
                <a:extLst>
                  <a:ext uri="{FF2B5EF4-FFF2-40B4-BE49-F238E27FC236}">
                    <a16:creationId xmlns:a16="http://schemas.microsoft.com/office/drawing/2014/main" id="{055AEFCF-B192-3D49-BA95-E890E7EC4028}"/>
                  </a:ext>
                </a:extLst>
              </p:cNvPr>
              <p:cNvSpPr/>
              <p:nvPr/>
            </p:nvSpPr>
            <p:spPr>
              <a:xfrm>
                <a:off x="5080000" y="376473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5" name="Oval 294">
                <a:extLst>
                  <a:ext uri="{FF2B5EF4-FFF2-40B4-BE49-F238E27FC236}">
                    <a16:creationId xmlns:a16="http://schemas.microsoft.com/office/drawing/2014/main" id="{C6EB5F7C-5422-8544-9F12-E7F1E9A3E509}"/>
                  </a:ext>
                </a:extLst>
              </p:cNvPr>
              <p:cNvSpPr/>
              <p:nvPr/>
            </p:nvSpPr>
            <p:spPr>
              <a:xfrm>
                <a:off x="4946649" y="3891345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96" name="Straight Connector 295">
                <a:extLst>
                  <a:ext uri="{FF2B5EF4-FFF2-40B4-BE49-F238E27FC236}">
                    <a16:creationId xmlns:a16="http://schemas.microsoft.com/office/drawing/2014/main" id="{63948EE5-87AC-8042-AB92-2A352A2A2DF7}"/>
                  </a:ext>
                </a:extLst>
              </p:cNvPr>
              <p:cNvCxnSpPr/>
              <p:nvPr/>
            </p:nvCxnSpPr>
            <p:spPr>
              <a:xfrm flipH="1">
                <a:off x="5616574" y="3553219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" name="Straight Connector 296">
                <a:extLst>
                  <a:ext uri="{FF2B5EF4-FFF2-40B4-BE49-F238E27FC236}">
                    <a16:creationId xmlns:a16="http://schemas.microsoft.com/office/drawing/2014/main" id="{21FD75F9-2A4F-4340-847D-852BE72160BE}"/>
                  </a:ext>
                </a:extLst>
              </p:cNvPr>
              <p:cNvCxnSpPr/>
              <p:nvPr/>
            </p:nvCxnSpPr>
            <p:spPr>
              <a:xfrm flipH="1" flipV="1">
                <a:off x="5616575" y="3675801"/>
                <a:ext cx="133350" cy="13472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1" name="Group 190">
              <a:extLst>
                <a:ext uri="{FF2B5EF4-FFF2-40B4-BE49-F238E27FC236}">
                  <a16:creationId xmlns:a16="http://schemas.microsoft.com/office/drawing/2014/main" id="{62345A8A-F1C8-3C49-B9ED-0E648193D5D5}"/>
                </a:ext>
              </a:extLst>
            </p:cNvPr>
            <p:cNvGrpSpPr/>
            <p:nvPr/>
          </p:nvGrpSpPr>
          <p:grpSpPr>
            <a:xfrm rot="20303712">
              <a:off x="720726" y="1702629"/>
              <a:ext cx="841376" cy="451526"/>
              <a:chOff x="4946649" y="3515419"/>
              <a:chExt cx="841376" cy="451526"/>
            </a:xfrm>
          </p:grpSpPr>
          <p:sp>
            <p:nvSpPr>
              <p:cNvPr id="272" name="Oval 271">
                <a:extLst>
                  <a:ext uri="{FF2B5EF4-FFF2-40B4-BE49-F238E27FC236}">
                    <a16:creationId xmlns:a16="http://schemas.microsoft.com/office/drawing/2014/main" id="{851F2510-75D5-4F4E-ACB3-EC49277D9E43}"/>
                  </a:ext>
                </a:extLst>
              </p:cNvPr>
              <p:cNvSpPr/>
              <p:nvPr/>
            </p:nvSpPr>
            <p:spPr>
              <a:xfrm>
                <a:off x="5711825" y="351541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73" name="Straight Connector 272">
                <a:extLst>
                  <a:ext uri="{FF2B5EF4-FFF2-40B4-BE49-F238E27FC236}">
                    <a16:creationId xmlns:a16="http://schemas.microsoft.com/office/drawing/2014/main" id="{EAB43E2A-FA22-8247-A1D7-AA841707C644}"/>
                  </a:ext>
                </a:extLst>
              </p:cNvPr>
              <p:cNvCxnSpPr/>
              <p:nvPr/>
            </p:nvCxnSpPr>
            <p:spPr>
              <a:xfrm flipH="1">
                <a:off x="5432425" y="3677363"/>
                <a:ext cx="180975" cy="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Straight Connector 273">
                <a:extLst>
                  <a:ext uri="{FF2B5EF4-FFF2-40B4-BE49-F238E27FC236}">
                    <a16:creationId xmlns:a16="http://schemas.microsoft.com/office/drawing/2014/main" id="{70409912-1898-5946-AF58-52F152CAB1B7}"/>
                  </a:ext>
                </a:extLst>
              </p:cNvPr>
              <p:cNvCxnSpPr/>
              <p:nvPr/>
            </p:nvCxnSpPr>
            <p:spPr>
              <a:xfrm flipH="1">
                <a:off x="5299075" y="3678076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Straight Connector 274">
                <a:extLst>
                  <a:ext uri="{FF2B5EF4-FFF2-40B4-BE49-F238E27FC236}">
                    <a16:creationId xmlns:a16="http://schemas.microsoft.com/office/drawing/2014/main" id="{BE15FCDB-31D8-784E-B73C-645B1B4A5C57}"/>
                  </a:ext>
                </a:extLst>
              </p:cNvPr>
              <p:cNvCxnSpPr/>
              <p:nvPr/>
            </p:nvCxnSpPr>
            <p:spPr>
              <a:xfrm flipH="1">
                <a:off x="4984749" y="3802539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" name="Straight Connector 275">
                <a:extLst>
                  <a:ext uri="{FF2B5EF4-FFF2-40B4-BE49-F238E27FC236}">
                    <a16:creationId xmlns:a16="http://schemas.microsoft.com/office/drawing/2014/main" id="{997C8295-51D3-4342-8017-4FF091F0A236}"/>
                  </a:ext>
                </a:extLst>
              </p:cNvPr>
              <p:cNvCxnSpPr/>
              <p:nvPr/>
            </p:nvCxnSpPr>
            <p:spPr>
              <a:xfrm flipH="1">
                <a:off x="5118100" y="3802539"/>
                <a:ext cx="180975" cy="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7" name="Oval 276">
                <a:extLst>
                  <a:ext uri="{FF2B5EF4-FFF2-40B4-BE49-F238E27FC236}">
                    <a16:creationId xmlns:a16="http://schemas.microsoft.com/office/drawing/2014/main" id="{F272A4B7-8C4C-3146-8369-E0C152A60654}"/>
                  </a:ext>
                </a:extLst>
              </p:cNvPr>
              <p:cNvSpPr/>
              <p:nvPr/>
            </p:nvSpPr>
            <p:spPr>
              <a:xfrm>
                <a:off x="5575300" y="3640276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8" name="Oval 277">
                <a:extLst>
                  <a:ext uri="{FF2B5EF4-FFF2-40B4-BE49-F238E27FC236}">
                    <a16:creationId xmlns:a16="http://schemas.microsoft.com/office/drawing/2014/main" id="{9344AE20-5CB7-3642-8871-1407D04E57F5}"/>
                  </a:ext>
                </a:extLst>
              </p:cNvPr>
              <p:cNvSpPr/>
              <p:nvPr/>
            </p:nvSpPr>
            <p:spPr>
              <a:xfrm>
                <a:off x="5711825" y="376473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9" name="Oval 278">
                <a:extLst>
                  <a:ext uri="{FF2B5EF4-FFF2-40B4-BE49-F238E27FC236}">
                    <a16:creationId xmlns:a16="http://schemas.microsoft.com/office/drawing/2014/main" id="{D397016E-19E4-E444-9C0E-4426852F24A4}"/>
                  </a:ext>
                </a:extLst>
              </p:cNvPr>
              <p:cNvSpPr/>
              <p:nvPr/>
            </p:nvSpPr>
            <p:spPr>
              <a:xfrm>
                <a:off x="5394326" y="3640276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0" name="Oval 279">
                <a:extLst>
                  <a:ext uri="{FF2B5EF4-FFF2-40B4-BE49-F238E27FC236}">
                    <a16:creationId xmlns:a16="http://schemas.microsoft.com/office/drawing/2014/main" id="{F9796522-F97B-334D-A177-03EBEBB55CA5}"/>
                  </a:ext>
                </a:extLst>
              </p:cNvPr>
              <p:cNvSpPr/>
              <p:nvPr/>
            </p:nvSpPr>
            <p:spPr>
              <a:xfrm>
                <a:off x="5260975" y="376473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1" name="Oval 280">
                <a:extLst>
                  <a:ext uri="{FF2B5EF4-FFF2-40B4-BE49-F238E27FC236}">
                    <a16:creationId xmlns:a16="http://schemas.microsoft.com/office/drawing/2014/main" id="{89D5E398-5233-6944-A9DF-80CA1AA5AAC0}"/>
                  </a:ext>
                </a:extLst>
              </p:cNvPr>
              <p:cNvSpPr/>
              <p:nvPr/>
            </p:nvSpPr>
            <p:spPr>
              <a:xfrm>
                <a:off x="5080000" y="376473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2" name="Oval 281">
                <a:extLst>
                  <a:ext uri="{FF2B5EF4-FFF2-40B4-BE49-F238E27FC236}">
                    <a16:creationId xmlns:a16="http://schemas.microsoft.com/office/drawing/2014/main" id="{5588C674-581C-8040-AD40-0C7D0D031441}"/>
                  </a:ext>
                </a:extLst>
              </p:cNvPr>
              <p:cNvSpPr/>
              <p:nvPr/>
            </p:nvSpPr>
            <p:spPr>
              <a:xfrm>
                <a:off x="4946649" y="3891345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83" name="Straight Connector 282">
                <a:extLst>
                  <a:ext uri="{FF2B5EF4-FFF2-40B4-BE49-F238E27FC236}">
                    <a16:creationId xmlns:a16="http://schemas.microsoft.com/office/drawing/2014/main" id="{3D54AE7E-7667-2341-9525-1CEDFCA50425}"/>
                  </a:ext>
                </a:extLst>
              </p:cNvPr>
              <p:cNvCxnSpPr/>
              <p:nvPr/>
            </p:nvCxnSpPr>
            <p:spPr>
              <a:xfrm flipH="1">
                <a:off x="5616574" y="3553219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Straight Connector 283">
                <a:extLst>
                  <a:ext uri="{FF2B5EF4-FFF2-40B4-BE49-F238E27FC236}">
                    <a16:creationId xmlns:a16="http://schemas.microsoft.com/office/drawing/2014/main" id="{93EB543B-D4D9-4B4F-81C8-F4EEBDB6E42B}"/>
                  </a:ext>
                </a:extLst>
              </p:cNvPr>
              <p:cNvCxnSpPr/>
              <p:nvPr/>
            </p:nvCxnSpPr>
            <p:spPr>
              <a:xfrm flipH="1" flipV="1">
                <a:off x="5616575" y="3675801"/>
                <a:ext cx="133350" cy="13472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2" name="Group 191">
              <a:extLst>
                <a:ext uri="{FF2B5EF4-FFF2-40B4-BE49-F238E27FC236}">
                  <a16:creationId xmlns:a16="http://schemas.microsoft.com/office/drawing/2014/main" id="{314A75F1-559F-2D42-96A9-E983699424C0}"/>
                </a:ext>
              </a:extLst>
            </p:cNvPr>
            <p:cNvGrpSpPr/>
            <p:nvPr/>
          </p:nvGrpSpPr>
          <p:grpSpPr>
            <a:xfrm>
              <a:off x="1917765" y="1561493"/>
              <a:ext cx="228535" cy="330481"/>
              <a:chOff x="4493120" y="4093618"/>
              <a:chExt cx="228535" cy="330481"/>
            </a:xfrm>
          </p:grpSpPr>
          <p:sp>
            <p:nvSpPr>
              <p:cNvPr id="267" name="Oval 266">
                <a:extLst>
                  <a:ext uri="{FF2B5EF4-FFF2-40B4-BE49-F238E27FC236}">
                    <a16:creationId xmlns:a16="http://schemas.microsoft.com/office/drawing/2014/main" id="{1B8DC118-1637-334A-8809-5856D99DB048}"/>
                  </a:ext>
                </a:extLst>
              </p:cNvPr>
              <p:cNvSpPr/>
              <p:nvPr/>
            </p:nvSpPr>
            <p:spPr>
              <a:xfrm rot="11272197">
                <a:off x="4493120" y="434849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8" name="Oval 267">
                <a:extLst>
                  <a:ext uri="{FF2B5EF4-FFF2-40B4-BE49-F238E27FC236}">
                    <a16:creationId xmlns:a16="http://schemas.microsoft.com/office/drawing/2014/main" id="{C10808AB-D371-764E-A362-1BC6828AEF6F}"/>
                  </a:ext>
                </a:extLst>
              </p:cNvPr>
              <p:cNvSpPr/>
              <p:nvPr/>
            </p:nvSpPr>
            <p:spPr>
              <a:xfrm rot="11272197">
                <a:off x="4645455" y="4243511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9" name="Oval 268">
                <a:extLst>
                  <a:ext uri="{FF2B5EF4-FFF2-40B4-BE49-F238E27FC236}">
                    <a16:creationId xmlns:a16="http://schemas.microsoft.com/office/drawing/2014/main" id="{93838A69-77C8-A94F-A900-8F884E89AFB4}"/>
                  </a:ext>
                </a:extLst>
              </p:cNvPr>
              <p:cNvSpPr/>
              <p:nvPr/>
            </p:nvSpPr>
            <p:spPr>
              <a:xfrm rot="11272197">
                <a:off x="4533355" y="4093618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70" name="Straight Connector 269">
                <a:extLst>
                  <a:ext uri="{FF2B5EF4-FFF2-40B4-BE49-F238E27FC236}">
                    <a16:creationId xmlns:a16="http://schemas.microsoft.com/office/drawing/2014/main" id="{9E913D52-E8A0-E74E-B1C8-2AACE5FFBA2C}"/>
                  </a:ext>
                </a:extLst>
              </p:cNvPr>
              <p:cNvCxnSpPr/>
              <p:nvPr/>
            </p:nvCxnSpPr>
            <p:spPr>
              <a:xfrm rot="11272197" flipH="1">
                <a:off x="4539259" y="4269419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Straight Connector 270">
                <a:extLst>
                  <a:ext uri="{FF2B5EF4-FFF2-40B4-BE49-F238E27FC236}">
                    <a16:creationId xmlns:a16="http://schemas.microsoft.com/office/drawing/2014/main" id="{9B82DB8D-E57E-7648-B539-00BB7C62B782}"/>
                  </a:ext>
                </a:extLst>
              </p:cNvPr>
              <p:cNvCxnSpPr/>
              <p:nvPr/>
            </p:nvCxnSpPr>
            <p:spPr>
              <a:xfrm rot="11272197" flipH="1" flipV="1">
                <a:off x="4556599" y="4139915"/>
                <a:ext cx="133350" cy="13472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3" name="Group 192">
              <a:extLst>
                <a:ext uri="{FF2B5EF4-FFF2-40B4-BE49-F238E27FC236}">
                  <a16:creationId xmlns:a16="http://schemas.microsoft.com/office/drawing/2014/main" id="{A00144BB-934E-6E4E-A314-BE2B87D8DB9B}"/>
                </a:ext>
              </a:extLst>
            </p:cNvPr>
            <p:cNvGrpSpPr/>
            <p:nvPr/>
          </p:nvGrpSpPr>
          <p:grpSpPr>
            <a:xfrm rot="6415490">
              <a:off x="3120032" y="1988914"/>
              <a:ext cx="228535" cy="330481"/>
              <a:chOff x="4493120" y="4093618"/>
              <a:chExt cx="228535" cy="330481"/>
            </a:xfrm>
          </p:grpSpPr>
          <p:sp>
            <p:nvSpPr>
              <p:cNvPr id="262" name="Oval 261">
                <a:extLst>
                  <a:ext uri="{FF2B5EF4-FFF2-40B4-BE49-F238E27FC236}">
                    <a16:creationId xmlns:a16="http://schemas.microsoft.com/office/drawing/2014/main" id="{F0C91B2E-0534-C040-AB36-58D7E6FC19FC}"/>
                  </a:ext>
                </a:extLst>
              </p:cNvPr>
              <p:cNvSpPr/>
              <p:nvPr/>
            </p:nvSpPr>
            <p:spPr>
              <a:xfrm rot="11272197">
                <a:off x="4493120" y="434849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3" name="Oval 262">
                <a:extLst>
                  <a:ext uri="{FF2B5EF4-FFF2-40B4-BE49-F238E27FC236}">
                    <a16:creationId xmlns:a16="http://schemas.microsoft.com/office/drawing/2014/main" id="{D90F696A-368A-6144-B19D-5AEE2DC27707}"/>
                  </a:ext>
                </a:extLst>
              </p:cNvPr>
              <p:cNvSpPr/>
              <p:nvPr/>
            </p:nvSpPr>
            <p:spPr>
              <a:xfrm rot="11272197">
                <a:off x="4645455" y="4243511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4" name="Oval 263">
                <a:extLst>
                  <a:ext uri="{FF2B5EF4-FFF2-40B4-BE49-F238E27FC236}">
                    <a16:creationId xmlns:a16="http://schemas.microsoft.com/office/drawing/2014/main" id="{29A9C3CB-DAE1-1C4F-80E3-C714930958DD}"/>
                  </a:ext>
                </a:extLst>
              </p:cNvPr>
              <p:cNvSpPr/>
              <p:nvPr/>
            </p:nvSpPr>
            <p:spPr>
              <a:xfrm rot="11272197">
                <a:off x="4533355" y="4093618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65" name="Straight Connector 264">
                <a:extLst>
                  <a:ext uri="{FF2B5EF4-FFF2-40B4-BE49-F238E27FC236}">
                    <a16:creationId xmlns:a16="http://schemas.microsoft.com/office/drawing/2014/main" id="{18779474-CF33-B045-97F9-ADD06ACB8BB1}"/>
                  </a:ext>
                </a:extLst>
              </p:cNvPr>
              <p:cNvCxnSpPr/>
              <p:nvPr/>
            </p:nvCxnSpPr>
            <p:spPr>
              <a:xfrm rot="11272197" flipH="1">
                <a:off x="4539259" y="4269419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6" name="Straight Connector 265">
                <a:extLst>
                  <a:ext uri="{FF2B5EF4-FFF2-40B4-BE49-F238E27FC236}">
                    <a16:creationId xmlns:a16="http://schemas.microsoft.com/office/drawing/2014/main" id="{D4B32E48-E096-A34D-A96E-F7FB8E97A9CA}"/>
                  </a:ext>
                </a:extLst>
              </p:cNvPr>
              <p:cNvCxnSpPr/>
              <p:nvPr/>
            </p:nvCxnSpPr>
            <p:spPr>
              <a:xfrm rot="11272197" flipH="1" flipV="1">
                <a:off x="4556599" y="4139915"/>
                <a:ext cx="133350" cy="13472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4" name="Group 193">
              <a:extLst>
                <a:ext uri="{FF2B5EF4-FFF2-40B4-BE49-F238E27FC236}">
                  <a16:creationId xmlns:a16="http://schemas.microsoft.com/office/drawing/2014/main" id="{73B0F85B-48B3-D040-9D51-E0282237DBD5}"/>
                </a:ext>
              </a:extLst>
            </p:cNvPr>
            <p:cNvGrpSpPr/>
            <p:nvPr/>
          </p:nvGrpSpPr>
          <p:grpSpPr>
            <a:xfrm rot="15974830">
              <a:off x="2975395" y="2347497"/>
              <a:ext cx="228535" cy="330481"/>
              <a:chOff x="4493120" y="4093618"/>
              <a:chExt cx="228535" cy="330481"/>
            </a:xfrm>
          </p:grpSpPr>
          <p:sp>
            <p:nvSpPr>
              <p:cNvPr id="257" name="Oval 256">
                <a:extLst>
                  <a:ext uri="{FF2B5EF4-FFF2-40B4-BE49-F238E27FC236}">
                    <a16:creationId xmlns:a16="http://schemas.microsoft.com/office/drawing/2014/main" id="{F883E7A9-27ED-1449-8975-030727DAAAC8}"/>
                  </a:ext>
                </a:extLst>
              </p:cNvPr>
              <p:cNvSpPr/>
              <p:nvPr/>
            </p:nvSpPr>
            <p:spPr>
              <a:xfrm rot="11272197">
                <a:off x="4493120" y="434849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8" name="Oval 257">
                <a:extLst>
                  <a:ext uri="{FF2B5EF4-FFF2-40B4-BE49-F238E27FC236}">
                    <a16:creationId xmlns:a16="http://schemas.microsoft.com/office/drawing/2014/main" id="{B5B1ACFD-1D04-514A-8085-B2F79B2889B4}"/>
                  </a:ext>
                </a:extLst>
              </p:cNvPr>
              <p:cNvSpPr/>
              <p:nvPr/>
            </p:nvSpPr>
            <p:spPr>
              <a:xfrm rot="11272197">
                <a:off x="4645455" y="4243511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9" name="Oval 258">
                <a:extLst>
                  <a:ext uri="{FF2B5EF4-FFF2-40B4-BE49-F238E27FC236}">
                    <a16:creationId xmlns:a16="http://schemas.microsoft.com/office/drawing/2014/main" id="{52562828-8649-7C40-8381-80386CC6CFD6}"/>
                  </a:ext>
                </a:extLst>
              </p:cNvPr>
              <p:cNvSpPr/>
              <p:nvPr/>
            </p:nvSpPr>
            <p:spPr>
              <a:xfrm rot="11272197">
                <a:off x="4533355" y="4093618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60" name="Straight Connector 259">
                <a:extLst>
                  <a:ext uri="{FF2B5EF4-FFF2-40B4-BE49-F238E27FC236}">
                    <a16:creationId xmlns:a16="http://schemas.microsoft.com/office/drawing/2014/main" id="{88BBCBFC-F5F4-3A47-99A5-973951E5749B}"/>
                  </a:ext>
                </a:extLst>
              </p:cNvPr>
              <p:cNvCxnSpPr/>
              <p:nvPr/>
            </p:nvCxnSpPr>
            <p:spPr>
              <a:xfrm rot="11272197" flipH="1">
                <a:off x="4539259" y="4269419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1" name="Straight Connector 260">
                <a:extLst>
                  <a:ext uri="{FF2B5EF4-FFF2-40B4-BE49-F238E27FC236}">
                    <a16:creationId xmlns:a16="http://schemas.microsoft.com/office/drawing/2014/main" id="{086F8692-8319-394C-9B34-25683675ABF5}"/>
                  </a:ext>
                </a:extLst>
              </p:cNvPr>
              <p:cNvCxnSpPr/>
              <p:nvPr/>
            </p:nvCxnSpPr>
            <p:spPr>
              <a:xfrm rot="11272197" flipH="1" flipV="1">
                <a:off x="4556599" y="4139915"/>
                <a:ext cx="133350" cy="13472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5" name="Group 194">
              <a:extLst>
                <a:ext uri="{FF2B5EF4-FFF2-40B4-BE49-F238E27FC236}">
                  <a16:creationId xmlns:a16="http://schemas.microsoft.com/office/drawing/2014/main" id="{CB8084AD-8E8A-A94D-A115-FDB114D2AD20}"/>
                </a:ext>
              </a:extLst>
            </p:cNvPr>
            <p:cNvGrpSpPr/>
            <p:nvPr/>
          </p:nvGrpSpPr>
          <p:grpSpPr>
            <a:xfrm rot="17560465">
              <a:off x="2496929" y="1603188"/>
              <a:ext cx="228535" cy="330481"/>
              <a:chOff x="4493120" y="4093618"/>
              <a:chExt cx="228535" cy="330481"/>
            </a:xfrm>
          </p:grpSpPr>
          <p:sp>
            <p:nvSpPr>
              <p:cNvPr id="252" name="Oval 251">
                <a:extLst>
                  <a:ext uri="{FF2B5EF4-FFF2-40B4-BE49-F238E27FC236}">
                    <a16:creationId xmlns:a16="http://schemas.microsoft.com/office/drawing/2014/main" id="{341BBBCD-2580-6449-A526-6E70CA3F2058}"/>
                  </a:ext>
                </a:extLst>
              </p:cNvPr>
              <p:cNvSpPr/>
              <p:nvPr/>
            </p:nvSpPr>
            <p:spPr>
              <a:xfrm rot="11272197">
                <a:off x="4493120" y="434849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3" name="Oval 252">
                <a:extLst>
                  <a:ext uri="{FF2B5EF4-FFF2-40B4-BE49-F238E27FC236}">
                    <a16:creationId xmlns:a16="http://schemas.microsoft.com/office/drawing/2014/main" id="{08E68765-E11B-A243-9BF1-731DBE9CD21B}"/>
                  </a:ext>
                </a:extLst>
              </p:cNvPr>
              <p:cNvSpPr/>
              <p:nvPr/>
            </p:nvSpPr>
            <p:spPr>
              <a:xfrm rot="11272197">
                <a:off x="4645455" y="4243511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4" name="Oval 253">
                <a:extLst>
                  <a:ext uri="{FF2B5EF4-FFF2-40B4-BE49-F238E27FC236}">
                    <a16:creationId xmlns:a16="http://schemas.microsoft.com/office/drawing/2014/main" id="{7F281D94-C045-E04A-A309-1922EECC6DFB}"/>
                  </a:ext>
                </a:extLst>
              </p:cNvPr>
              <p:cNvSpPr/>
              <p:nvPr/>
            </p:nvSpPr>
            <p:spPr>
              <a:xfrm rot="11272197">
                <a:off x="4533355" y="4093618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55" name="Straight Connector 254">
                <a:extLst>
                  <a:ext uri="{FF2B5EF4-FFF2-40B4-BE49-F238E27FC236}">
                    <a16:creationId xmlns:a16="http://schemas.microsoft.com/office/drawing/2014/main" id="{2839E45A-85C4-DC48-8366-26C80D1EC460}"/>
                  </a:ext>
                </a:extLst>
              </p:cNvPr>
              <p:cNvCxnSpPr/>
              <p:nvPr/>
            </p:nvCxnSpPr>
            <p:spPr>
              <a:xfrm rot="11272197" flipH="1">
                <a:off x="4539259" y="4269419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Straight Connector 255">
                <a:extLst>
                  <a:ext uri="{FF2B5EF4-FFF2-40B4-BE49-F238E27FC236}">
                    <a16:creationId xmlns:a16="http://schemas.microsoft.com/office/drawing/2014/main" id="{099184C5-8E6A-3146-AC3A-C3E6973952DD}"/>
                  </a:ext>
                </a:extLst>
              </p:cNvPr>
              <p:cNvCxnSpPr/>
              <p:nvPr/>
            </p:nvCxnSpPr>
            <p:spPr>
              <a:xfrm rot="11272197" flipH="1" flipV="1">
                <a:off x="4556599" y="4139915"/>
                <a:ext cx="133350" cy="13472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6" name="Group 195">
              <a:extLst>
                <a:ext uri="{FF2B5EF4-FFF2-40B4-BE49-F238E27FC236}">
                  <a16:creationId xmlns:a16="http://schemas.microsoft.com/office/drawing/2014/main" id="{F8B6E9DB-A8C3-D940-973E-E47E470256BE}"/>
                </a:ext>
              </a:extLst>
            </p:cNvPr>
            <p:cNvGrpSpPr/>
            <p:nvPr/>
          </p:nvGrpSpPr>
          <p:grpSpPr>
            <a:xfrm rot="13589202">
              <a:off x="3224595" y="2684403"/>
              <a:ext cx="228535" cy="330481"/>
              <a:chOff x="4493120" y="4093618"/>
              <a:chExt cx="228535" cy="330481"/>
            </a:xfrm>
          </p:grpSpPr>
          <p:sp>
            <p:nvSpPr>
              <p:cNvPr id="247" name="Oval 246">
                <a:extLst>
                  <a:ext uri="{FF2B5EF4-FFF2-40B4-BE49-F238E27FC236}">
                    <a16:creationId xmlns:a16="http://schemas.microsoft.com/office/drawing/2014/main" id="{F6EDD370-09D2-DB4F-AA3C-55934518DBB2}"/>
                  </a:ext>
                </a:extLst>
              </p:cNvPr>
              <p:cNvSpPr/>
              <p:nvPr/>
            </p:nvSpPr>
            <p:spPr>
              <a:xfrm rot="11272197">
                <a:off x="4493120" y="434849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8" name="Oval 247">
                <a:extLst>
                  <a:ext uri="{FF2B5EF4-FFF2-40B4-BE49-F238E27FC236}">
                    <a16:creationId xmlns:a16="http://schemas.microsoft.com/office/drawing/2014/main" id="{B1E5299F-7E87-0042-B27A-1E7C180C4055}"/>
                  </a:ext>
                </a:extLst>
              </p:cNvPr>
              <p:cNvSpPr/>
              <p:nvPr/>
            </p:nvSpPr>
            <p:spPr>
              <a:xfrm rot="11272197">
                <a:off x="4645455" y="4243511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9" name="Oval 248">
                <a:extLst>
                  <a:ext uri="{FF2B5EF4-FFF2-40B4-BE49-F238E27FC236}">
                    <a16:creationId xmlns:a16="http://schemas.microsoft.com/office/drawing/2014/main" id="{C2036C55-88F1-7544-B341-C7A50C5E97B4}"/>
                  </a:ext>
                </a:extLst>
              </p:cNvPr>
              <p:cNvSpPr/>
              <p:nvPr/>
            </p:nvSpPr>
            <p:spPr>
              <a:xfrm rot="11272197">
                <a:off x="4533355" y="4093618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50" name="Straight Connector 249">
                <a:extLst>
                  <a:ext uri="{FF2B5EF4-FFF2-40B4-BE49-F238E27FC236}">
                    <a16:creationId xmlns:a16="http://schemas.microsoft.com/office/drawing/2014/main" id="{2DA27FBF-A430-484C-86E3-6934D2B2E0C5}"/>
                  </a:ext>
                </a:extLst>
              </p:cNvPr>
              <p:cNvCxnSpPr/>
              <p:nvPr/>
            </p:nvCxnSpPr>
            <p:spPr>
              <a:xfrm rot="11272197" flipH="1">
                <a:off x="4539259" y="4269419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Straight Connector 250">
                <a:extLst>
                  <a:ext uri="{FF2B5EF4-FFF2-40B4-BE49-F238E27FC236}">
                    <a16:creationId xmlns:a16="http://schemas.microsoft.com/office/drawing/2014/main" id="{36564376-8A78-1945-85D6-56AAD1DACB69}"/>
                  </a:ext>
                </a:extLst>
              </p:cNvPr>
              <p:cNvCxnSpPr/>
              <p:nvPr/>
            </p:nvCxnSpPr>
            <p:spPr>
              <a:xfrm rot="11272197" flipH="1" flipV="1">
                <a:off x="4556599" y="4139915"/>
                <a:ext cx="133350" cy="13472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7" name="Group 196">
              <a:extLst>
                <a:ext uri="{FF2B5EF4-FFF2-40B4-BE49-F238E27FC236}">
                  <a16:creationId xmlns:a16="http://schemas.microsoft.com/office/drawing/2014/main" id="{72F4EE76-98B8-324B-9CD1-B392282F1E0C}"/>
                </a:ext>
              </a:extLst>
            </p:cNvPr>
            <p:cNvGrpSpPr/>
            <p:nvPr/>
          </p:nvGrpSpPr>
          <p:grpSpPr>
            <a:xfrm rot="17634860">
              <a:off x="3043417" y="3049086"/>
              <a:ext cx="228535" cy="330481"/>
              <a:chOff x="4493120" y="4093618"/>
              <a:chExt cx="228535" cy="330481"/>
            </a:xfrm>
          </p:grpSpPr>
          <p:sp>
            <p:nvSpPr>
              <p:cNvPr id="242" name="Oval 241">
                <a:extLst>
                  <a:ext uri="{FF2B5EF4-FFF2-40B4-BE49-F238E27FC236}">
                    <a16:creationId xmlns:a16="http://schemas.microsoft.com/office/drawing/2014/main" id="{C92ECF26-C31C-BF47-811B-FF61817E32B8}"/>
                  </a:ext>
                </a:extLst>
              </p:cNvPr>
              <p:cNvSpPr/>
              <p:nvPr/>
            </p:nvSpPr>
            <p:spPr>
              <a:xfrm rot="11272197">
                <a:off x="4493120" y="434849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3" name="Oval 242">
                <a:extLst>
                  <a:ext uri="{FF2B5EF4-FFF2-40B4-BE49-F238E27FC236}">
                    <a16:creationId xmlns:a16="http://schemas.microsoft.com/office/drawing/2014/main" id="{220D034E-700E-AB48-B41F-397780ABFE33}"/>
                  </a:ext>
                </a:extLst>
              </p:cNvPr>
              <p:cNvSpPr/>
              <p:nvPr/>
            </p:nvSpPr>
            <p:spPr>
              <a:xfrm rot="11272197">
                <a:off x="4645455" y="4243511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4" name="Oval 243">
                <a:extLst>
                  <a:ext uri="{FF2B5EF4-FFF2-40B4-BE49-F238E27FC236}">
                    <a16:creationId xmlns:a16="http://schemas.microsoft.com/office/drawing/2014/main" id="{CF9745DB-FA01-FD4E-B3D6-0C91C3AC3CE8}"/>
                  </a:ext>
                </a:extLst>
              </p:cNvPr>
              <p:cNvSpPr/>
              <p:nvPr/>
            </p:nvSpPr>
            <p:spPr>
              <a:xfrm rot="11272197">
                <a:off x="4533355" y="4093618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45" name="Straight Connector 244">
                <a:extLst>
                  <a:ext uri="{FF2B5EF4-FFF2-40B4-BE49-F238E27FC236}">
                    <a16:creationId xmlns:a16="http://schemas.microsoft.com/office/drawing/2014/main" id="{21F3BD3C-92BC-5145-8026-36075DDC491F}"/>
                  </a:ext>
                </a:extLst>
              </p:cNvPr>
              <p:cNvCxnSpPr/>
              <p:nvPr/>
            </p:nvCxnSpPr>
            <p:spPr>
              <a:xfrm rot="11272197" flipH="1">
                <a:off x="4539259" y="4269419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Straight Connector 245">
                <a:extLst>
                  <a:ext uri="{FF2B5EF4-FFF2-40B4-BE49-F238E27FC236}">
                    <a16:creationId xmlns:a16="http://schemas.microsoft.com/office/drawing/2014/main" id="{52687BDE-FA0A-5C45-A849-B4B28CB850F2}"/>
                  </a:ext>
                </a:extLst>
              </p:cNvPr>
              <p:cNvCxnSpPr/>
              <p:nvPr/>
            </p:nvCxnSpPr>
            <p:spPr>
              <a:xfrm rot="11272197" flipH="1" flipV="1">
                <a:off x="4556599" y="4139915"/>
                <a:ext cx="133350" cy="13472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8" name="Group 197">
              <a:extLst>
                <a:ext uri="{FF2B5EF4-FFF2-40B4-BE49-F238E27FC236}">
                  <a16:creationId xmlns:a16="http://schemas.microsoft.com/office/drawing/2014/main" id="{C8750DC6-9D80-D446-A9D0-E9E799E571FE}"/>
                </a:ext>
              </a:extLst>
            </p:cNvPr>
            <p:cNvGrpSpPr/>
            <p:nvPr/>
          </p:nvGrpSpPr>
          <p:grpSpPr>
            <a:xfrm rot="12917490">
              <a:off x="3458434" y="2222660"/>
              <a:ext cx="228535" cy="330481"/>
              <a:chOff x="4493120" y="4093618"/>
              <a:chExt cx="228535" cy="330481"/>
            </a:xfrm>
          </p:grpSpPr>
          <p:sp>
            <p:nvSpPr>
              <p:cNvPr id="237" name="Oval 236">
                <a:extLst>
                  <a:ext uri="{FF2B5EF4-FFF2-40B4-BE49-F238E27FC236}">
                    <a16:creationId xmlns:a16="http://schemas.microsoft.com/office/drawing/2014/main" id="{8CB576E0-682A-E14A-9C07-59B10E7B2F7F}"/>
                  </a:ext>
                </a:extLst>
              </p:cNvPr>
              <p:cNvSpPr/>
              <p:nvPr/>
            </p:nvSpPr>
            <p:spPr>
              <a:xfrm rot="11272197">
                <a:off x="4493120" y="434849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8" name="Oval 237">
                <a:extLst>
                  <a:ext uri="{FF2B5EF4-FFF2-40B4-BE49-F238E27FC236}">
                    <a16:creationId xmlns:a16="http://schemas.microsoft.com/office/drawing/2014/main" id="{7A91C5C7-F0AF-D54A-96CE-9E542BF31B1D}"/>
                  </a:ext>
                </a:extLst>
              </p:cNvPr>
              <p:cNvSpPr/>
              <p:nvPr/>
            </p:nvSpPr>
            <p:spPr>
              <a:xfrm rot="11272197">
                <a:off x="4645455" y="4243511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9" name="Oval 238">
                <a:extLst>
                  <a:ext uri="{FF2B5EF4-FFF2-40B4-BE49-F238E27FC236}">
                    <a16:creationId xmlns:a16="http://schemas.microsoft.com/office/drawing/2014/main" id="{87EF9040-385B-0F4A-947D-DB805E2B34BC}"/>
                  </a:ext>
                </a:extLst>
              </p:cNvPr>
              <p:cNvSpPr/>
              <p:nvPr/>
            </p:nvSpPr>
            <p:spPr>
              <a:xfrm rot="11272197">
                <a:off x="4533355" y="4093618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40" name="Straight Connector 239">
                <a:extLst>
                  <a:ext uri="{FF2B5EF4-FFF2-40B4-BE49-F238E27FC236}">
                    <a16:creationId xmlns:a16="http://schemas.microsoft.com/office/drawing/2014/main" id="{CFC50BE5-B834-C44E-9585-5307D6AC0116}"/>
                  </a:ext>
                </a:extLst>
              </p:cNvPr>
              <p:cNvCxnSpPr/>
              <p:nvPr/>
            </p:nvCxnSpPr>
            <p:spPr>
              <a:xfrm rot="11272197" flipH="1">
                <a:off x="4539259" y="4269419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Straight Connector 240">
                <a:extLst>
                  <a:ext uri="{FF2B5EF4-FFF2-40B4-BE49-F238E27FC236}">
                    <a16:creationId xmlns:a16="http://schemas.microsoft.com/office/drawing/2014/main" id="{314C4BDB-B160-4C4E-BA0B-F17BE02F1114}"/>
                  </a:ext>
                </a:extLst>
              </p:cNvPr>
              <p:cNvCxnSpPr/>
              <p:nvPr/>
            </p:nvCxnSpPr>
            <p:spPr>
              <a:xfrm rot="11272197" flipH="1" flipV="1">
                <a:off x="4556599" y="4139915"/>
                <a:ext cx="133350" cy="13472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9" name="Group 198">
              <a:extLst>
                <a:ext uri="{FF2B5EF4-FFF2-40B4-BE49-F238E27FC236}">
                  <a16:creationId xmlns:a16="http://schemas.microsoft.com/office/drawing/2014/main" id="{D6B9F723-7EB8-944D-9892-8AAF56311B93}"/>
                </a:ext>
              </a:extLst>
            </p:cNvPr>
            <p:cNvGrpSpPr/>
            <p:nvPr/>
          </p:nvGrpSpPr>
          <p:grpSpPr>
            <a:xfrm rot="9312053">
              <a:off x="3640824" y="2580197"/>
              <a:ext cx="228535" cy="330481"/>
              <a:chOff x="4493120" y="4093618"/>
              <a:chExt cx="228535" cy="330481"/>
            </a:xfrm>
          </p:grpSpPr>
          <p:sp>
            <p:nvSpPr>
              <p:cNvPr id="232" name="Oval 231">
                <a:extLst>
                  <a:ext uri="{FF2B5EF4-FFF2-40B4-BE49-F238E27FC236}">
                    <a16:creationId xmlns:a16="http://schemas.microsoft.com/office/drawing/2014/main" id="{5A4073B5-A60D-FE41-A527-5E3D26560350}"/>
                  </a:ext>
                </a:extLst>
              </p:cNvPr>
              <p:cNvSpPr/>
              <p:nvPr/>
            </p:nvSpPr>
            <p:spPr>
              <a:xfrm rot="11272197">
                <a:off x="4493120" y="434849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3" name="Oval 232">
                <a:extLst>
                  <a:ext uri="{FF2B5EF4-FFF2-40B4-BE49-F238E27FC236}">
                    <a16:creationId xmlns:a16="http://schemas.microsoft.com/office/drawing/2014/main" id="{CA976ED3-4061-4844-928A-C640B60CF404}"/>
                  </a:ext>
                </a:extLst>
              </p:cNvPr>
              <p:cNvSpPr/>
              <p:nvPr/>
            </p:nvSpPr>
            <p:spPr>
              <a:xfrm rot="11272197">
                <a:off x="4645455" y="4243511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4" name="Oval 233">
                <a:extLst>
                  <a:ext uri="{FF2B5EF4-FFF2-40B4-BE49-F238E27FC236}">
                    <a16:creationId xmlns:a16="http://schemas.microsoft.com/office/drawing/2014/main" id="{4DF7D77B-1770-6F44-8B36-E8C45D2350DA}"/>
                  </a:ext>
                </a:extLst>
              </p:cNvPr>
              <p:cNvSpPr/>
              <p:nvPr/>
            </p:nvSpPr>
            <p:spPr>
              <a:xfrm rot="11272197">
                <a:off x="4533355" y="4093618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35" name="Straight Connector 234">
                <a:extLst>
                  <a:ext uri="{FF2B5EF4-FFF2-40B4-BE49-F238E27FC236}">
                    <a16:creationId xmlns:a16="http://schemas.microsoft.com/office/drawing/2014/main" id="{3D40BAAE-9EC8-EF47-A336-7DF3CFE6ABC6}"/>
                  </a:ext>
                </a:extLst>
              </p:cNvPr>
              <p:cNvCxnSpPr/>
              <p:nvPr/>
            </p:nvCxnSpPr>
            <p:spPr>
              <a:xfrm rot="11272197" flipH="1">
                <a:off x="4539259" y="4269419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Straight Connector 235">
                <a:extLst>
                  <a:ext uri="{FF2B5EF4-FFF2-40B4-BE49-F238E27FC236}">
                    <a16:creationId xmlns:a16="http://schemas.microsoft.com/office/drawing/2014/main" id="{45F287C0-2102-F641-8F3F-5F7B6F8A670A}"/>
                  </a:ext>
                </a:extLst>
              </p:cNvPr>
              <p:cNvCxnSpPr/>
              <p:nvPr/>
            </p:nvCxnSpPr>
            <p:spPr>
              <a:xfrm rot="11272197" flipH="1" flipV="1">
                <a:off x="4556599" y="4139915"/>
                <a:ext cx="133350" cy="13472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0" name="Group 199">
              <a:extLst>
                <a:ext uri="{FF2B5EF4-FFF2-40B4-BE49-F238E27FC236}">
                  <a16:creationId xmlns:a16="http://schemas.microsoft.com/office/drawing/2014/main" id="{D3A9A496-F004-824B-BC56-AF2CCE81CF16}"/>
                </a:ext>
              </a:extLst>
            </p:cNvPr>
            <p:cNvGrpSpPr/>
            <p:nvPr/>
          </p:nvGrpSpPr>
          <p:grpSpPr>
            <a:xfrm rot="16681216">
              <a:off x="3474842" y="2983888"/>
              <a:ext cx="228535" cy="330481"/>
              <a:chOff x="4493120" y="4093618"/>
              <a:chExt cx="228535" cy="330481"/>
            </a:xfrm>
          </p:grpSpPr>
          <p:sp>
            <p:nvSpPr>
              <p:cNvPr id="227" name="Oval 226">
                <a:extLst>
                  <a:ext uri="{FF2B5EF4-FFF2-40B4-BE49-F238E27FC236}">
                    <a16:creationId xmlns:a16="http://schemas.microsoft.com/office/drawing/2014/main" id="{FC6AF445-1472-D24A-8443-42C400202F76}"/>
                  </a:ext>
                </a:extLst>
              </p:cNvPr>
              <p:cNvSpPr/>
              <p:nvPr/>
            </p:nvSpPr>
            <p:spPr>
              <a:xfrm rot="11272197">
                <a:off x="4493120" y="434849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8" name="Oval 227">
                <a:extLst>
                  <a:ext uri="{FF2B5EF4-FFF2-40B4-BE49-F238E27FC236}">
                    <a16:creationId xmlns:a16="http://schemas.microsoft.com/office/drawing/2014/main" id="{EFFB115F-5CFA-B742-A029-144123FAEDC5}"/>
                  </a:ext>
                </a:extLst>
              </p:cNvPr>
              <p:cNvSpPr/>
              <p:nvPr/>
            </p:nvSpPr>
            <p:spPr>
              <a:xfrm rot="11272197">
                <a:off x="4645455" y="4243511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9" name="Oval 228">
                <a:extLst>
                  <a:ext uri="{FF2B5EF4-FFF2-40B4-BE49-F238E27FC236}">
                    <a16:creationId xmlns:a16="http://schemas.microsoft.com/office/drawing/2014/main" id="{EA2286DE-F458-DB45-99BC-4224663D7642}"/>
                  </a:ext>
                </a:extLst>
              </p:cNvPr>
              <p:cNvSpPr/>
              <p:nvPr/>
            </p:nvSpPr>
            <p:spPr>
              <a:xfrm rot="11272197">
                <a:off x="4533355" y="4093618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30" name="Straight Connector 229">
                <a:extLst>
                  <a:ext uri="{FF2B5EF4-FFF2-40B4-BE49-F238E27FC236}">
                    <a16:creationId xmlns:a16="http://schemas.microsoft.com/office/drawing/2014/main" id="{2E6B14DD-7DBE-784F-A5FC-2CA8B318FC1C}"/>
                  </a:ext>
                </a:extLst>
              </p:cNvPr>
              <p:cNvCxnSpPr/>
              <p:nvPr/>
            </p:nvCxnSpPr>
            <p:spPr>
              <a:xfrm rot="11272197" flipH="1">
                <a:off x="4539259" y="4269419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Straight Connector 230">
                <a:extLst>
                  <a:ext uri="{FF2B5EF4-FFF2-40B4-BE49-F238E27FC236}">
                    <a16:creationId xmlns:a16="http://schemas.microsoft.com/office/drawing/2014/main" id="{2DA760F1-A1D6-F04A-A819-F44A73E7E2C9}"/>
                  </a:ext>
                </a:extLst>
              </p:cNvPr>
              <p:cNvCxnSpPr/>
              <p:nvPr/>
            </p:nvCxnSpPr>
            <p:spPr>
              <a:xfrm rot="11272197" flipH="1" flipV="1">
                <a:off x="4556599" y="4139915"/>
                <a:ext cx="133350" cy="13472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1" name="Oval 200">
              <a:extLst>
                <a:ext uri="{FF2B5EF4-FFF2-40B4-BE49-F238E27FC236}">
                  <a16:creationId xmlns:a16="http://schemas.microsoft.com/office/drawing/2014/main" id="{83B1E750-54B2-9748-B17F-05702EA94AA7}"/>
                </a:ext>
              </a:extLst>
            </p:cNvPr>
            <p:cNvSpPr/>
            <p:nvPr/>
          </p:nvSpPr>
          <p:spPr>
            <a:xfrm>
              <a:off x="1432273" y="3289326"/>
              <a:ext cx="76200" cy="75600"/>
            </a:xfrm>
            <a:prstGeom prst="ellipse">
              <a:avLst/>
            </a:prstGeom>
            <a:solidFill>
              <a:schemeClr val="bg2">
                <a:lumMod val="10000"/>
              </a:schemeClr>
            </a:solidFill>
            <a:ln>
              <a:solidFill>
                <a:schemeClr val="bg2">
                  <a:lumMod val="1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Oval 201">
              <a:extLst>
                <a:ext uri="{FF2B5EF4-FFF2-40B4-BE49-F238E27FC236}">
                  <a16:creationId xmlns:a16="http://schemas.microsoft.com/office/drawing/2014/main" id="{880B871A-CED2-5447-BF88-DB15350901A8}"/>
                </a:ext>
              </a:extLst>
            </p:cNvPr>
            <p:cNvSpPr/>
            <p:nvPr/>
          </p:nvSpPr>
          <p:spPr>
            <a:xfrm>
              <a:off x="2955891" y="2798797"/>
              <a:ext cx="76200" cy="75600"/>
            </a:xfrm>
            <a:prstGeom prst="ellipse">
              <a:avLst/>
            </a:prstGeom>
            <a:solidFill>
              <a:schemeClr val="bg2">
                <a:lumMod val="10000"/>
              </a:schemeClr>
            </a:solidFill>
            <a:ln>
              <a:solidFill>
                <a:schemeClr val="bg2">
                  <a:lumMod val="1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" name="Oval 202">
              <a:extLst>
                <a:ext uri="{FF2B5EF4-FFF2-40B4-BE49-F238E27FC236}">
                  <a16:creationId xmlns:a16="http://schemas.microsoft.com/office/drawing/2014/main" id="{16F33E85-B359-714E-9D5B-D984ED6383B2}"/>
                </a:ext>
              </a:extLst>
            </p:cNvPr>
            <p:cNvSpPr/>
            <p:nvPr/>
          </p:nvSpPr>
          <p:spPr>
            <a:xfrm>
              <a:off x="1666876" y="1675406"/>
              <a:ext cx="76200" cy="75600"/>
            </a:xfrm>
            <a:prstGeom prst="ellipse">
              <a:avLst/>
            </a:prstGeom>
            <a:solidFill>
              <a:schemeClr val="bg2">
                <a:lumMod val="10000"/>
              </a:schemeClr>
            </a:solidFill>
            <a:ln>
              <a:solidFill>
                <a:schemeClr val="bg2">
                  <a:lumMod val="1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" name="Oval 203">
              <a:extLst>
                <a:ext uri="{FF2B5EF4-FFF2-40B4-BE49-F238E27FC236}">
                  <a16:creationId xmlns:a16="http://schemas.microsoft.com/office/drawing/2014/main" id="{69D85C5D-D8E6-8B45-897B-EAC454FD6E28}"/>
                </a:ext>
              </a:extLst>
            </p:cNvPr>
            <p:cNvSpPr/>
            <p:nvPr/>
          </p:nvSpPr>
          <p:spPr>
            <a:xfrm>
              <a:off x="3028544" y="1650227"/>
              <a:ext cx="76200" cy="75600"/>
            </a:xfrm>
            <a:prstGeom prst="ellipse">
              <a:avLst/>
            </a:prstGeom>
            <a:solidFill>
              <a:schemeClr val="bg2">
                <a:lumMod val="10000"/>
              </a:schemeClr>
            </a:solidFill>
            <a:ln>
              <a:solidFill>
                <a:schemeClr val="bg2">
                  <a:lumMod val="1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05" name="Group 204">
              <a:extLst>
                <a:ext uri="{FF2B5EF4-FFF2-40B4-BE49-F238E27FC236}">
                  <a16:creationId xmlns:a16="http://schemas.microsoft.com/office/drawing/2014/main" id="{9B26A4C6-87ED-F048-A662-2287B2706D26}"/>
                </a:ext>
              </a:extLst>
            </p:cNvPr>
            <p:cNvGrpSpPr/>
            <p:nvPr/>
          </p:nvGrpSpPr>
          <p:grpSpPr>
            <a:xfrm rot="2310742">
              <a:off x="1950246" y="2938305"/>
              <a:ext cx="955180" cy="322572"/>
              <a:chOff x="4912220" y="4495226"/>
              <a:chExt cx="955180" cy="322572"/>
            </a:xfrm>
          </p:grpSpPr>
          <p:sp>
            <p:nvSpPr>
              <p:cNvPr id="212" name="Oval 211">
                <a:extLst>
                  <a:ext uri="{FF2B5EF4-FFF2-40B4-BE49-F238E27FC236}">
                    <a16:creationId xmlns:a16="http://schemas.microsoft.com/office/drawing/2014/main" id="{B577F794-FFBF-5048-8BF2-0B45906D8247}"/>
                  </a:ext>
                </a:extLst>
              </p:cNvPr>
              <p:cNvSpPr/>
              <p:nvPr/>
            </p:nvSpPr>
            <p:spPr>
              <a:xfrm rot="11272197">
                <a:off x="4912220" y="4742198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13" name="Straight Connector 212">
                <a:extLst>
                  <a:ext uri="{FF2B5EF4-FFF2-40B4-BE49-F238E27FC236}">
                    <a16:creationId xmlns:a16="http://schemas.microsoft.com/office/drawing/2014/main" id="{48D3624C-4636-AA46-BF6D-443515E42525}"/>
                  </a:ext>
                </a:extLst>
              </p:cNvPr>
              <p:cNvCxnSpPr/>
              <p:nvPr/>
            </p:nvCxnSpPr>
            <p:spPr>
              <a:xfrm rot="11272197" flipH="1">
                <a:off x="5101705" y="4688107"/>
                <a:ext cx="180975" cy="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Straight Connector 213">
                <a:extLst>
                  <a:ext uri="{FF2B5EF4-FFF2-40B4-BE49-F238E27FC236}">
                    <a16:creationId xmlns:a16="http://schemas.microsoft.com/office/drawing/2014/main" id="{E1475D2C-74E7-E948-9EAC-2D5106FA3FE5}"/>
                  </a:ext>
                </a:extLst>
              </p:cNvPr>
              <p:cNvCxnSpPr/>
              <p:nvPr/>
            </p:nvCxnSpPr>
            <p:spPr>
              <a:xfrm rot="11272197" flipH="1">
                <a:off x="5289964" y="4582910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Straight Connector 214">
                <a:extLst>
                  <a:ext uri="{FF2B5EF4-FFF2-40B4-BE49-F238E27FC236}">
                    <a16:creationId xmlns:a16="http://schemas.microsoft.com/office/drawing/2014/main" id="{34A84CC3-9480-3E44-BED2-CEE3CAD9E434}"/>
                  </a:ext>
                </a:extLst>
              </p:cNvPr>
              <p:cNvCxnSpPr/>
              <p:nvPr/>
            </p:nvCxnSpPr>
            <p:spPr>
              <a:xfrm rot="11272197" flipH="1">
                <a:off x="5567259" y="4616026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Straight Connector 215">
                <a:extLst>
                  <a:ext uri="{FF2B5EF4-FFF2-40B4-BE49-F238E27FC236}">
                    <a16:creationId xmlns:a16="http://schemas.microsoft.com/office/drawing/2014/main" id="{A6A8B2A6-5874-A24F-948E-09EF9B418C3C}"/>
                  </a:ext>
                </a:extLst>
              </p:cNvPr>
              <p:cNvCxnSpPr>
                <a:endCxn id="221" idx="5"/>
              </p:cNvCxnSpPr>
              <p:nvPr/>
            </p:nvCxnSpPr>
            <p:spPr>
              <a:xfrm>
                <a:off x="5431061" y="4594759"/>
                <a:ext cx="103804" cy="112412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7" name="Oval 216">
                <a:extLst>
                  <a:ext uri="{FF2B5EF4-FFF2-40B4-BE49-F238E27FC236}">
                    <a16:creationId xmlns:a16="http://schemas.microsoft.com/office/drawing/2014/main" id="{5C08328E-2BF7-E14F-B4C4-421FAF59784E}"/>
                  </a:ext>
                </a:extLst>
              </p:cNvPr>
              <p:cNvSpPr/>
              <p:nvPr/>
            </p:nvSpPr>
            <p:spPr>
              <a:xfrm rot="11272197">
                <a:off x="5064555" y="4637210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8" name="Oval 217">
                <a:extLst>
                  <a:ext uri="{FF2B5EF4-FFF2-40B4-BE49-F238E27FC236}">
                    <a16:creationId xmlns:a16="http://schemas.microsoft.com/office/drawing/2014/main" id="{B710A8E9-AC7E-C14C-8130-B0A154BF6A82}"/>
                  </a:ext>
                </a:extLst>
              </p:cNvPr>
              <p:cNvSpPr/>
              <p:nvPr/>
            </p:nvSpPr>
            <p:spPr>
              <a:xfrm rot="11272197">
                <a:off x="4946358" y="4495226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9" name="Oval 218">
                <a:extLst>
                  <a:ext uri="{FF2B5EF4-FFF2-40B4-BE49-F238E27FC236}">
                    <a16:creationId xmlns:a16="http://schemas.microsoft.com/office/drawing/2014/main" id="{AB5C4082-3B0C-EE4D-BF2E-609DB654F776}"/>
                  </a:ext>
                </a:extLst>
              </p:cNvPr>
              <p:cNvSpPr/>
              <p:nvPr/>
            </p:nvSpPr>
            <p:spPr>
              <a:xfrm rot="11272197">
                <a:off x="5243824" y="4661990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0" name="Oval 219">
                <a:extLst>
                  <a:ext uri="{FF2B5EF4-FFF2-40B4-BE49-F238E27FC236}">
                    <a16:creationId xmlns:a16="http://schemas.microsoft.com/office/drawing/2014/main" id="{CEF672E0-73CD-8D41-9364-438CE2CFE00C}"/>
                  </a:ext>
                </a:extLst>
              </p:cNvPr>
              <p:cNvSpPr/>
              <p:nvPr/>
            </p:nvSpPr>
            <p:spPr>
              <a:xfrm rot="11272197">
                <a:off x="5392961" y="455695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1" name="Oval 220">
                <a:extLst>
                  <a:ext uri="{FF2B5EF4-FFF2-40B4-BE49-F238E27FC236}">
                    <a16:creationId xmlns:a16="http://schemas.microsoft.com/office/drawing/2014/main" id="{AFE8F2E3-DA3C-BA4D-B918-41084DD520C3}"/>
                  </a:ext>
                </a:extLst>
              </p:cNvPr>
              <p:cNvSpPr/>
              <p:nvPr/>
            </p:nvSpPr>
            <p:spPr>
              <a:xfrm rot="11272197">
                <a:off x="5519792" y="4699537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2" name="Oval 221">
                <a:extLst>
                  <a:ext uri="{FF2B5EF4-FFF2-40B4-BE49-F238E27FC236}">
                    <a16:creationId xmlns:a16="http://schemas.microsoft.com/office/drawing/2014/main" id="{9FEE6AC4-538D-9344-9CEB-EC506EA429BF}"/>
                  </a:ext>
                </a:extLst>
              </p:cNvPr>
              <p:cNvSpPr/>
              <p:nvPr/>
            </p:nvSpPr>
            <p:spPr>
              <a:xfrm rot="11272197">
                <a:off x="5667375" y="4586936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23" name="Straight Connector 222">
                <a:extLst>
                  <a:ext uri="{FF2B5EF4-FFF2-40B4-BE49-F238E27FC236}">
                    <a16:creationId xmlns:a16="http://schemas.microsoft.com/office/drawing/2014/main" id="{C1153BBB-1414-7644-BE6D-86BE9ED623F3}"/>
                  </a:ext>
                </a:extLst>
              </p:cNvPr>
              <p:cNvCxnSpPr/>
              <p:nvPr/>
            </p:nvCxnSpPr>
            <p:spPr>
              <a:xfrm rot="11272197" flipH="1">
                <a:off x="4958359" y="4663118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Straight Connector 223">
                <a:extLst>
                  <a:ext uri="{FF2B5EF4-FFF2-40B4-BE49-F238E27FC236}">
                    <a16:creationId xmlns:a16="http://schemas.microsoft.com/office/drawing/2014/main" id="{C0D253ED-8769-7342-8505-AD34B6C8A7A9}"/>
                  </a:ext>
                </a:extLst>
              </p:cNvPr>
              <p:cNvCxnSpPr/>
              <p:nvPr/>
            </p:nvCxnSpPr>
            <p:spPr>
              <a:xfrm rot="11272197" flipH="1" flipV="1">
                <a:off x="4975699" y="4533614"/>
                <a:ext cx="133350" cy="13472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Straight Connector 224">
                <a:extLst>
                  <a:ext uri="{FF2B5EF4-FFF2-40B4-BE49-F238E27FC236}">
                    <a16:creationId xmlns:a16="http://schemas.microsoft.com/office/drawing/2014/main" id="{DA72C971-2DA6-BE4D-9C2D-851F85D239FE}"/>
                  </a:ext>
                </a:extLst>
              </p:cNvPr>
              <p:cNvCxnSpPr/>
              <p:nvPr/>
            </p:nvCxnSpPr>
            <p:spPr>
              <a:xfrm>
                <a:off x="5708650" y="4627572"/>
                <a:ext cx="120650" cy="123594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6" name="Oval 225">
                <a:extLst>
                  <a:ext uri="{FF2B5EF4-FFF2-40B4-BE49-F238E27FC236}">
                    <a16:creationId xmlns:a16="http://schemas.microsoft.com/office/drawing/2014/main" id="{20961C8F-287D-7640-AEC1-490A3EB83BF1}"/>
                  </a:ext>
                </a:extLst>
              </p:cNvPr>
              <p:cNvSpPr/>
              <p:nvPr/>
            </p:nvSpPr>
            <p:spPr>
              <a:xfrm rot="11272197">
                <a:off x="5791200" y="4713365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6" name="Group 205">
              <a:extLst>
                <a:ext uri="{FF2B5EF4-FFF2-40B4-BE49-F238E27FC236}">
                  <a16:creationId xmlns:a16="http://schemas.microsoft.com/office/drawing/2014/main" id="{0527C7B8-E892-4740-80A2-D15CA16CBD66}"/>
                </a:ext>
              </a:extLst>
            </p:cNvPr>
            <p:cNvGrpSpPr/>
            <p:nvPr/>
          </p:nvGrpSpPr>
          <p:grpSpPr>
            <a:xfrm rot="13589202">
              <a:off x="1798680" y="3170246"/>
              <a:ext cx="228535" cy="330481"/>
              <a:chOff x="4493120" y="4093618"/>
              <a:chExt cx="228535" cy="330481"/>
            </a:xfrm>
          </p:grpSpPr>
          <p:sp>
            <p:nvSpPr>
              <p:cNvPr id="207" name="Oval 206">
                <a:extLst>
                  <a:ext uri="{FF2B5EF4-FFF2-40B4-BE49-F238E27FC236}">
                    <a16:creationId xmlns:a16="http://schemas.microsoft.com/office/drawing/2014/main" id="{C16CA87D-2382-4746-B241-44A12E869B5F}"/>
                  </a:ext>
                </a:extLst>
              </p:cNvPr>
              <p:cNvSpPr/>
              <p:nvPr/>
            </p:nvSpPr>
            <p:spPr>
              <a:xfrm rot="11272197">
                <a:off x="4493120" y="434849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8" name="Oval 207">
                <a:extLst>
                  <a:ext uri="{FF2B5EF4-FFF2-40B4-BE49-F238E27FC236}">
                    <a16:creationId xmlns:a16="http://schemas.microsoft.com/office/drawing/2014/main" id="{FCEECEE8-C19A-6741-8D98-2C8AF742AEB5}"/>
                  </a:ext>
                </a:extLst>
              </p:cNvPr>
              <p:cNvSpPr/>
              <p:nvPr/>
            </p:nvSpPr>
            <p:spPr>
              <a:xfrm rot="11272197">
                <a:off x="4645455" y="4243511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9" name="Oval 208">
                <a:extLst>
                  <a:ext uri="{FF2B5EF4-FFF2-40B4-BE49-F238E27FC236}">
                    <a16:creationId xmlns:a16="http://schemas.microsoft.com/office/drawing/2014/main" id="{832F9AA1-7BF2-ED44-B10E-B0FBAF940BF5}"/>
                  </a:ext>
                </a:extLst>
              </p:cNvPr>
              <p:cNvSpPr/>
              <p:nvPr/>
            </p:nvSpPr>
            <p:spPr>
              <a:xfrm rot="11272197">
                <a:off x="4533355" y="4093618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10" name="Straight Connector 209">
                <a:extLst>
                  <a:ext uri="{FF2B5EF4-FFF2-40B4-BE49-F238E27FC236}">
                    <a16:creationId xmlns:a16="http://schemas.microsoft.com/office/drawing/2014/main" id="{E5BBCCD3-4A82-CD4D-BD0C-5FE7B4A51B9F}"/>
                  </a:ext>
                </a:extLst>
              </p:cNvPr>
              <p:cNvCxnSpPr/>
              <p:nvPr/>
            </p:nvCxnSpPr>
            <p:spPr>
              <a:xfrm rot="11272197" flipH="1">
                <a:off x="4539259" y="4269419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Straight Connector 210">
                <a:extLst>
                  <a:ext uri="{FF2B5EF4-FFF2-40B4-BE49-F238E27FC236}">
                    <a16:creationId xmlns:a16="http://schemas.microsoft.com/office/drawing/2014/main" id="{831E2313-F889-A04F-B9D2-A36676329B3D}"/>
                  </a:ext>
                </a:extLst>
              </p:cNvPr>
              <p:cNvCxnSpPr/>
              <p:nvPr/>
            </p:nvCxnSpPr>
            <p:spPr>
              <a:xfrm rot="11272197" flipH="1" flipV="1">
                <a:off x="4556599" y="4139915"/>
                <a:ext cx="133350" cy="13472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314" name="Straight Arrow Connector 313">
            <a:extLst>
              <a:ext uri="{FF2B5EF4-FFF2-40B4-BE49-F238E27FC236}">
                <a16:creationId xmlns:a16="http://schemas.microsoft.com/office/drawing/2014/main" id="{C6AFF48B-E79F-F34A-9E31-1179B2498DC9}"/>
              </a:ext>
            </a:extLst>
          </p:cNvPr>
          <p:cNvCxnSpPr>
            <a:cxnSpLocks/>
          </p:cNvCxnSpPr>
          <p:nvPr/>
        </p:nvCxnSpPr>
        <p:spPr>
          <a:xfrm>
            <a:off x="3816000" y="1692000"/>
            <a:ext cx="0" cy="2520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7" name="TextBox 316">
            <a:extLst>
              <a:ext uri="{FF2B5EF4-FFF2-40B4-BE49-F238E27FC236}">
                <a16:creationId xmlns:a16="http://schemas.microsoft.com/office/drawing/2014/main" id="{A47A6EBB-1878-8F47-BA5B-2FAB2C03A21C}"/>
              </a:ext>
            </a:extLst>
          </p:cNvPr>
          <p:cNvSpPr txBox="1"/>
          <p:nvPr/>
        </p:nvSpPr>
        <p:spPr>
          <a:xfrm>
            <a:off x="5887737" y="5400179"/>
            <a:ext cx="757929" cy="366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YES</a:t>
            </a:r>
          </a:p>
        </p:txBody>
      </p:sp>
      <p:sp>
        <p:nvSpPr>
          <p:cNvPr id="318" name="TextBox 317">
            <a:extLst>
              <a:ext uri="{FF2B5EF4-FFF2-40B4-BE49-F238E27FC236}">
                <a16:creationId xmlns:a16="http://schemas.microsoft.com/office/drawing/2014/main" id="{8F45F4AD-30B4-A04F-9CDE-CC1205365BD8}"/>
              </a:ext>
            </a:extLst>
          </p:cNvPr>
          <p:cNvSpPr txBox="1"/>
          <p:nvPr/>
        </p:nvSpPr>
        <p:spPr>
          <a:xfrm>
            <a:off x="1400791" y="5405907"/>
            <a:ext cx="757929" cy="366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NO</a:t>
            </a:r>
          </a:p>
        </p:txBody>
      </p:sp>
      <p:pic>
        <p:nvPicPr>
          <p:cNvPr id="6" name="Google Shape;82;p1">
            <a:extLst>
              <a:ext uri="{FF2B5EF4-FFF2-40B4-BE49-F238E27FC236}">
                <a16:creationId xmlns:a16="http://schemas.microsoft.com/office/drawing/2014/main" id="{B7609137-335F-4468-8271-D02CDA2E7317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15535" y="1466623"/>
            <a:ext cx="4958969" cy="1111026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36C99ABC-8C4A-4845-8054-6A4BB94E659B}"/>
              </a:ext>
            </a:extLst>
          </p:cNvPr>
          <p:cNvSpPr/>
          <p:nvPr/>
        </p:nvSpPr>
        <p:spPr>
          <a:xfrm>
            <a:off x="10472710" y="1435105"/>
            <a:ext cx="1560831" cy="1096513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20CE5D97-72B6-40F2-A802-D64628ACD3C0}"/>
              </a:ext>
            </a:extLst>
          </p:cNvPr>
          <p:cNvSpPr/>
          <p:nvPr/>
        </p:nvSpPr>
        <p:spPr>
          <a:xfrm>
            <a:off x="7960333" y="1361364"/>
            <a:ext cx="1081551" cy="1096513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A107263C-ACE8-420B-A449-BD92B52C7F66}"/>
              </a:ext>
            </a:extLst>
          </p:cNvPr>
          <p:cNvSpPr/>
          <p:nvPr/>
        </p:nvSpPr>
        <p:spPr>
          <a:xfrm>
            <a:off x="9041883" y="1567044"/>
            <a:ext cx="240979" cy="420165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5FE39853-B31E-460F-8464-95D44D81EC60}"/>
              </a:ext>
            </a:extLst>
          </p:cNvPr>
          <p:cNvSpPr/>
          <p:nvPr/>
        </p:nvSpPr>
        <p:spPr>
          <a:xfrm>
            <a:off x="10194497" y="1613148"/>
            <a:ext cx="240979" cy="420165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2560025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53ED59-B2A7-414D-88B1-091CFF897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FD0A2-323C-544B-81C5-8198DDC55B73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6E9BC7-17E1-4EA9-8819-5471D1FD24C3}"/>
              </a:ext>
            </a:extLst>
          </p:cNvPr>
          <p:cNvSpPr txBox="1"/>
          <p:nvPr/>
        </p:nvSpPr>
        <p:spPr>
          <a:xfrm>
            <a:off x="576262" y="1004904"/>
            <a:ext cx="9923689" cy="400110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less md-</a:t>
            </a:r>
            <a:r>
              <a:rPr lang="en-US" sz="2000" dirty="0" err="1">
                <a:solidFill>
                  <a:schemeClr val="bg1"/>
                </a:solidFill>
              </a:rPr>
              <a:t>qmmm</a:t>
            </a:r>
            <a:r>
              <a:rPr lang="en-US" sz="2000" dirty="0">
                <a:solidFill>
                  <a:schemeClr val="bg1"/>
                </a:solidFill>
              </a:rPr>
              <a:t>-</a:t>
            </a:r>
            <a:r>
              <a:rPr lang="en-US" sz="2000" dirty="0" err="1">
                <a:solidFill>
                  <a:schemeClr val="bg1"/>
                </a:solidFill>
              </a:rPr>
              <a:t>spec.mdp</a:t>
            </a:r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CD01AF-C9BE-4EEA-B1E9-3A571D53278A}"/>
              </a:ext>
            </a:extLst>
          </p:cNvPr>
          <p:cNvSpPr txBox="1"/>
          <p:nvPr/>
        </p:nvSpPr>
        <p:spPr>
          <a:xfrm>
            <a:off x="577107" y="2121149"/>
            <a:ext cx="9922844" cy="193899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Tw Cen MT" panose="020B0602020104020603" pitchFamily="34" charset="77"/>
              </a:rPr>
              <a:t>; CP2K QMMM parameters</a:t>
            </a:r>
          </a:p>
          <a:p>
            <a:r>
              <a:rPr lang="pt-BR" sz="2400" dirty="0">
                <a:latin typeface="Tw Cen MT" panose="020B0602020104020603" pitchFamily="34" charset="77"/>
              </a:rPr>
              <a:t>qmmm-active              = </a:t>
            </a:r>
            <a:r>
              <a:rPr lang="pt-BR" sz="2400" dirty="0">
                <a:solidFill>
                  <a:srgbClr val="4472C3"/>
                </a:solidFill>
                <a:latin typeface="Tw Cen MT" panose="020B0602020104020603" pitchFamily="34" charset="77"/>
              </a:rPr>
              <a:t>true</a:t>
            </a:r>
            <a:r>
              <a:rPr lang="pt-BR" sz="2400" dirty="0">
                <a:latin typeface="Tw Cen MT" panose="020B0602020104020603" pitchFamily="34" charset="77"/>
              </a:rPr>
              <a:t>   ; Activate QMMM MdModule</a:t>
            </a:r>
          </a:p>
          <a:p>
            <a:r>
              <a:rPr lang="pt-BR" sz="2400" dirty="0">
                <a:latin typeface="Tw Cen MT" panose="020B0602020104020603" pitchFamily="34" charset="77"/>
              </a:rPr>
              <a:t>qmmm-qmgroup          = </a:t>
            </a:r>
            <a:r>
              <a:rPr lang="pt-BR" sz="2400" dirty="0">
                <a:solidFill>
                  <a:srgbClr val="4472C3"/>
                </a:solidFill>
                <a:latin typeface="Tw Cen MT" panose="020B0602020104020603" pitchFamily="34" charset="77"/>
              </a:rPr>
              <a:t>Qmatoms </a:t>
            </a:r>
            <a:r>
              <a:rPr lang="pt-BR" sz="2400" dirty="0">
                <a:latin typeface="Tw Cen MT" panose="020B0602020104020603" pitchFamily="34" charset="77"/>
              </a:rPr>
              <a:t>; Index group of QM atoms</a:t>
            </a:r>
          </a:p>
          <a:p>
            <a:r>
              <a:rPr lang="pt-BR" sz="2400" dirty="0">
                <a:latin typeface="Tw Cen MT" panose="020B0602020104020603" pitchFamily="34" charset="77"/>
              </a:rPr>
              <a:t>qmmm-qmmethod        = </a:t>
            </a:r>
            <a:r>
              <a:rPr lang="pt-BR" sz="2400" dirty="0">
                <a:solidFill>
                  <a:srgbClr val="4472C3"/>
                </a:solidFill>
                <a:latin typeface="Tw Cen MT" panose="020B0602020104020603" pitchFamily="34" charset="77"/>
              </a:rPr>
              <a:t>INPUT </a:t>
            </a:r>
            <a:r>
              <a:rPr lang="pt-BR" sz="2400" dirty="0">
                <a:latin typeface="Tw Cen MT" panose="020B0602020104020603" pitchFamily="34" charset="77"/>
              </a:rPr>
              <a:t> ; Method to use</a:t>
            </a:r>
          </a:p>
          <a:p>
            <a:r>
              <a:rPr lang="pt-BR" sz="2400" dirty="0">
                <a:latin typeface="Tw Cen MT" panose="020B0602020104020603" pitchFamily="34" charset="77"/>
              </a:rPr>
              <a:t>qmmm-qminputfile       = </a:t>
            </a:r>
            <a:r>
              <a:rPr lang="pt-BR" sz="2400" dirty="0">
                <a:solidFill>
                  <a:srgbClr val="4472C3"/>
                </a:solidFill>
                <a:latin typeface="Tw Cen MT" panose="020B0602020104020603" pitchFamily="34" charset="77"/>
              </a:rPr>
              <a:t>egfp-qmmm-spec.inp </a:t>
            </a:r>
            <a:r>
              <a:rPr lang="pt-BR" sz="2400" dirty="0">
                <a:latin typeface="Tw Cen MT" panose="020B0602020104020603" pitchFamily="34" charset="77"/>
              </a:rPr>
              <a:t>; external input file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D03228B2-909C-41DF-9F09-8D7C6FC02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925" y="273861"/>
            <a:ext cx="11315877" cy="926326"/>
          </a:xfrm>
        </p:spPr>
        <p:txBody>
          <a:bodyPr>
            <a:normAutofit/>
          </a:bodyPr>
          <a:lstStyle/>
          <a:p>
            <a:pPr algn="l"/>
            <a:r>
              <a:rPr lang="en-GB" b="1" dirty="0"/>
              <a:t>Exercise 4: using user-defined QM input file</a:t>
            </a:r>
          </a:p>
        </p:txBody>
      </p:sp>
    </p:spTree>
    <p:extLst>
      <p:ext uri="{BB962C8B-B14F-4D97-AF65-F5344CB8AC3E}">
        <p14:creationId xmlns:p14="http://schemas.microsoft.com/office/powerpoint/2010/main" val="21281999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53ED59-B2A7-414D-88B1-091CFF897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FD0A2-323C-544B-81C5-8198DDC55B73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6E9BC7-17E1-4EA9-8819-5471D1FD24C3}"/>
              </a:ext>
            </a:extLst>
          </p:cNvPr>
          <p:cNvSpPr txBox="1"/>
          <p:nvPr/>
        </p:nvSpPr>
        <p:spPr>
          <a:xfrm>
            <a:off x="576262" y="1004904"/>
            <a:ext cx="9923689" cy="400110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</a:rPr>
              <a:t>&gt;&gt; less </a:t>
            </a:r>
            <a:r>
              <a:rPr lang="en-US" sz="2000" dirty="0" err="1">
                <a:solidFill>
                  <a:schemeClr val="bg1"/>
                </a:solidFill>
              </a:rPr>
              <a:t>egfp-qmmm-spec.out</a:t>
            </a:r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CD01AF-C9BE-4EEA-B1E9-3A571D53278A}"/>
              </a:ext>
            </a:extLst>
          </p:cNvPr>
          <p:cNvSpPr txBox="1"/>
          <p:nvPr/>
        </p:nvSpPr>
        <p:spPr>
          <a:xfrm>
            <a:off x="577107" y="2140299"/>
            <a:ext cx="9922844" cy="255454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sz="1600" dirty="0">
                <a:latin typeface="Tw Cen MT" panose="020B0602020104020603" pitchFamily="34" charset="77"/>
              </a:rPr>
              <a:t> </a:t>
            </a:r>
            <a:r>
              <a:rPr lang="pt-BR" sz="1600" dirty="0">
                <a:latin typeface="Consolas" panose="020B0609020204030204" pitchFamily="49" charset="0"/>
              </a:rPr>
              <a:t>R-TDDFPT states of multiplicity 1</a:t>
            </a:r>
          </a:p>
          <a:p>
            <a:endParaRPr lang="pt-BR" sz="1600" dirty="0">
              <a:latin typeface="Consolas" panose="020B0609020204030204" pitchFamily="49" charset="0"/>
            </a:endParaRPr>
          </a:p>
          <a:p>
            <a:r>
              <a:rPr lang="pt-BR" sz="1600" dirty="0">
                <a:latin typeface="Consolas" panose="020B0609020204030204" pitchFamily="49" charset="0"/>
              </a:rPr>
              <a:t>         State    Excitation        Transition dipole (a.u.)        Oscillator</a:t>
            </a:r>
          </a:p>
          <a:p>
            <a:r>
              <a:rPr lang="pt-BR" sz="1600" dirty="0">
                <a:latin typeface="Consolas" panose="020B0609020204030204" pitchFamily="49" charset="0"/>
              </a:rPr>
              <a:t>         number   energy (eV)       x           y           z     strength (a.u.)</a:t>
            </a:r>
          </a:p>
          <a:p>
            <a:r>
              <a:rPr lang="pt-BR" sz="1600" dirty="0">
                <a:latin typeface="Consolas" panose="020B0609020204030204" pitchFamily="49" charset="0"/>
              </a:rPr>
              <a:t>         ------------------------------------------------------------------------</a:t>
            </a:r>
          </a:p>
          <a:p>
            <a:r>
              <a:rPr lang="pt-BR" sz="1600" dirty="0">
                <a:latin typeface="Consolas" panose="020B0609020204030204" pitchFamily="49" charset="0"/>
              </a:rPr>
              <a:t> TDDFPT|      1       2.00058  -3.5991E-02 -5.4149E-02 -7.9349E-03   2.10286E-04</a:t>
            </a:r>
          </a:p>
          <a:p>
            <a:r>
              <a:rPr lang="pt-BR" sz="1600" dirty="0">
                <a:latin typeface="Consolas" panose="020B0609020204030204" pitchFamily="49" charset="0"/>
              </a:rPr>
              <a:t> TDDFPT|      2       3.08318   1.3797E+00 -1.7284E-01  6.5479E-01   1.78424E-01</a:t>
            </a:r>
          </a:p>
          <a:p>
            <a:r>
              <a:rPr lang="pt-BR" sz="1600" dirty="0">
                <a:latin typeface="Consolas" panose="020B0609020204030204" pitchFamily="49" charset="0"/>
              </a:rPr>
              <a:t> TDDFPT|      3       3.22153   2.4009E+00 -9.8621E-01  1.1151E+00   6.29837E-01</a:t>
            </a:r>
          </a:p>
          <a:p>
            <a:r>
              <a:rPr lang="pt-BR" sz="1600" dirty="0">
                <a:latin typeface="Consolas" panose="020B0609020204030204" pitchFamily="49" charset="0"/>
              </a:rPr>
              <a:t> TDDFPT|      4       3.54032  -4.8474E-01 -1.9293E-01 -9.7242E-02   2.44295E-02</a:t>
            </a:r>
          </a:p>
          <a:p>
            <a:r>
              <a:rPr lang="pt-BR" sz="1600" dirty="0">
                <a:latin typeface="Consolas" panose="020B0609020204030204" pitchFamily="49" charset="0"/>
              </a:rPr>
              <a:t> TDDFPT|      5       3.55772  -5.5083E-01  3.7988E-01 -2.2543E-01   4.34543E-02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D03228B2-909C-41DF-9F09-8D7C6FC02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925" y="273861"/>
            <a:ext cx="11315877" cy="926326"/>
          </a:xfrm>
        </p:spPr>
        <p:txBody>
          <a:bodyPr>
            <a:normAutofit/>
          </a:bodyPr>
          <a:lstStyle/>
          <a:p>
            <a:pPr algn="l"/>
            <a:r>
              <a:rPr lang="en-GB" b="1" dirty="0"/>
              <a:t>Exercise 4: TDDFT excitations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81840EF-3FF6-465F-9DDA-AD75382C3200}"/>
              </a:ext>
            </a:extLst>
          </p:cNvPr>
          <p:cNvSpPr txBox="1"/>
          <p:nvPr/>
        </p:nvSpPr>
        <p:spPr>
          <a:xfrm>
            <a:off x="539339" y="1746564"/>
            <a:ext cx="4379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Results of TDDFT calculation will look like that:</a:t>
            </a:r>
            <a:endParaRPr lang="ru-RU" dirty="0"/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E179AF2E-E331-4FA1-AA5F-7652E2C98644}"/>
              </a:ext>
            </a:extLst>
          </p:cNvPr>
          <p:cNvSpPr/>
          <p:nvPr/>
        </p:nvSpPr>
        <p:spPr>
          <a:xfrm>
            <a:off x="8205928" y="3284738"/>
            <a:ext cx="1460586" cy="141010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0A62B0EA-0951-46C1-AEAC-976971B27F7C}"/>
              </a:ext>
            </a:extLst>
          </p:cNvPr>
          <p:cNvSpPr/>
          <p:nvPr/>
        </p:nvSpPr>
        <p:spPr>
          <a:xfrm>
            <a:off x="3053917" y="3284738"/>
            <a:ext cx="932156" cy="141010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E82649-D255-4981-A15E-307C254796EC}"/>
              </a:ext>
            </a:extLst>
          </p:cNvPr>
          <p:cNvSpPr txBox="1"/>
          <p:nvPr/>
        </p:nvSpPr>
        <p:spPr>
          <a:xfrm>
            <a:off x="539339" y="4906053"/>
            <a:ext cx="4889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can gather that information over the trajectory:</a:t>
            </a:r>
            <a:endParaRPr lang="ru-RU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B2F290-4877-49C6-9498-30A8CB3D00BF}"/>
              </a:ext>
            </a:extLst>
          </p:cNvPr>
          <p:cNvSpPr txBox="1"/>
          <p:nvPr/>
        </p:nvSpPr>
        <p:spPr>
          <a:xfrm>
            <a:off x="577107" y="5286539"/>
            <a:ext cx="9923689" cy="400110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</a:rPr>
              <a:t>&gt;&gt; grep "TDDFPT|" </a:t>
            </a:r>
            <a:r>
              <a:rPr lang="en-GB" sz="2000" dirty="0" err="1">
                <a:solidFill>
                  <a:schemeClr val="bg1"/>
                </a:solidFill>
              </a:rPr>
              <a:t>egfp</a:t>
            </a:r>
            <a:r>
              <a:rPr lang="en-GB" sz="2000" dirty="0">
                <a:solidFill>
                  <a:schemeClr val="bg1"/>
                </a:solidFill>
              </a:rPr>
              <a:t>-qmmm-</a:t>
            </a:r>
            <a:r>
              <a:rPr lang="en-GB" sz="2000" dirty="0" err="1">
                <a:solidFill>
                  <a:schemeClr val="bg1"/>
                </a:solidFill>
              </a:rPr>
              <a:t>spec.out</a:t>
            </a:r>
            <a:r>
              <a:rPr lang="en-GB" sz="2000" dirty="0">
                <a:solidFill>
                  <a:schemeClr val="bg1"/>
                </a:solidFill>
              </a:rPr>
              <a:t> | awk '{ print $3 " " $7 }' &gt; excitations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FEE8AEEB-CF21-45BA-872F-980B8829FD83}"/>
              </a:ext>
            </a:extLst>
          </p:cNvPr>
          <p:cNvSpPr txBox="1">
            <a:spLocks/>
          </p:cNvSpPr>
          <p:nvPr/>
        </p:nvSpPr>
        <p:spPr>
          <a:xfrm>
            <a:off x="2030300" y="5714496"/>
            <a:ext cx="9013058" cy="540469"/>
          </a:xfrm>
          <a:prstGeom prst="rect">
            <a:avLst/>
          </a:prstGeom>
          <a:solidFill>
            <a:srgbClr val="FFC000"/>
          </a:solidFill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PT Sans" panose="020B0503020203020204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PT Sans" panose="020B0503020203020204" pitchFamily="34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PT Sans" panose="020B0503020203020204" pitchFamily="34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PT Sans" panose="020B0503020203020204" pitchFamily="34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PT Sans" panose="020B0503020203020204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itchFamily="2" charset="2"/>
              <a:buNone/>
            </a:pPr>
            <a:r>
              <a:rPr lang="en-GB" dirty="0"/>
              <a:t>Do the step (7) from the “Exercise 4”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81891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animBg="1"/>
      <p:bldP spid="6" grpId="0"/>
      <p:bldP spid="12" grpId="0" animBg="1"/>
      <p:bldP spid="13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53ED59-B2A7-414D-88B1-091CFF897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FD0A2-323C-544B-81C5-8198DDC55B73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6E9BC7-17E1-4EA9-8819-5471D1FD24C3}"/>
              </a:ext>
            </a:extLst>
          </p:cNvPr>
          <p:cNvSpPr txBox="1"/>
          <p:nvPr/>
        </p:nvSpPr>
        <p:spPr>
          <a:xfrm>
            <a:off x="2545739" y="1004904"/>
            <a:ext cx="2316817" cy="400110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</a:rPr>
              <a:t>&gt;&gt; less </a:t>
            </a:r>
            <a:r>
              <a:rPr lang="en-US" sz="2000" dirty="0">
                <a:solidFill>
                  <a:schemeClr val="bg1"/>
                </a:solidFill>
              </a:rPr>
              <a:t>excitations</a:t>
            </a:r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CD01AF-C9BE-4EEA-B1E9-3A571D53278A}"/>
              </a:ext>
            </a:extLst>
          </p:cNvPr>
          <p:cNvSpPr txBox="1"/>
          <p:nvPr/>
        </p:nvSpPr>
        <p:spPr>
          <a:xfrm>
            <a:off x="2546584" y="1931230"/>
            <a:ext cx="2316818" cy="378565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sz="1600" dirty="0">
                <a:latin typeface="Consolas" panose="020B0609020204030204" pitchFamily="49" charset="0"/>
              </a:rPr>
              <a:t>2.00058 2.10286E-04</a:t>
            </a:r>
          </a:p>
          <a:p>
            <a:r>
              <a:rPr lang="pt-BR" sz="1600" dirty="0">
                <a:latin typeface="Consolas" panose="020B0609020204030204" pitchFamily="49" charset="0"/>
              </a:rPr>
              <a:t>3.08318 1.78424E-01</a:t>
            </a:r>
          </a:p>
          <a:p>
            <a:r>
              <a:rPr lang="pt-BR" sz="1600" dirty="0">
                <a:latin typeface="Consolas" panose="020B0609020204030204" pitchFamily="49" charset="0"/>
              </a:rPr>
              <a:t>3.22153 6.29837E-01</a:t>
            </a:r>
          </a:p>
          <a:p>
            <a:r>
              <a:rPr lang="pt-BR" sz="1600" dirty="0">
                <a:latin typeface="Consolas" panose="020B0609020204030204" pitchFamily="49" charset="0"/>
              </a:rPr>
              <a:t>3.54032 2.44295E-02</a:t>
            </a:r>
          </a:p>
          <a:p>
            <a:r>
              <a:rPr lang="pt-BR" sz="1600" dirty="0">
                <a:latin typeface="Consolas" panose="020B0609020204030204" pitchFamily="49" charset="0"/>
              </a:rPr>
              <a:t>3.55772 4.34543E-02</a:t>
            </a:r>
          </a:p>
          <a:p>
            <a:r>
              <a:rPr lang="pt-BR" sz="1600" dirty="0">
                <a:latin typeface="Consolas" panose="020B0609020204030204" pitchFamily="49" charset="0"/>
              </a:rPr>
              <a:t>2.04421 2.02664E-04</a:t>
            </a:r>
          </a:p>
          <a:p>
            <a:r>
              <a:rPr lang="pt-BR" sz="1600" dirty="0">
                <a:latin typeface="Consolas" panose="020B0609020204030204" pitchFamily="49" charset="0"/>
              </a:rPr>
              <a:t>3.10716 1.86226E-01</a:t>
            </a:r>
          </a:p>
          <a:p>
            <a:r>
              <a:rPr lang="pt-BR" sz="1600" dirty="0">
                <a:latin typeface="Consolas" panose="020B0609020204030204" pitchFamily="49" charset="0"/>
              </a:rPr>
              <a:t>3.24825 6.34929E-01</a:t>
            </a:r>
          </a:p>
          <a:p>
            <a:r>
              <a:rPr lang="pt-BR" sz="1600" dirty="0">
                <a:latin typeface="Consolas" panose="020B0609020204030204" pitchFamily="49" charset="0"/>
              </a:rPr>
              <a:t>3.56783 3.07195E-02</a:t>
            </a:r>
          </a:p>
          <a:p>
            <a:r>
              <a:rPr lang="pt-BR" sz="1600" dirty="0">
                <a:latin typeface="Consolas" panose="020B0609020204030204" pitchFamily="49" charset="0"/>
              </a:rPr>
              <a:t>3.59003 4.00265E-02</a:t>
            </a:r>
          </a:p>
          <a:p>
            <a:r>
              <a:rPr lang="pt-BR" sz="1600" dirty="0">
                <a:latin typeface="Consolas" panose="020B0609020204030204" pitchFamily="49" charset="0"/>
              </a:rPr>
              <a:t>2.13146 2.12315E-04</a:t>
            </a:r>
          </a:p>
          <a:p>
            <a:r>
              <a:rPr lang="pt-BR" sz="1600" dirty="0">
                <a:latin typeface="Consolas" panose="020B0609020204030204" pitchFamily="49" charset="0"/>
              </a:rPr>
              <a:t>3.12118 1.43032E-01</a:t>
            </a:r>
          </a:p>
          <a:p>
            <a:r>
              <a:rPr lang="pt-BR" sz="1600" dirty="0">
                <a:latin typeface="Consolas" panose="020B0609020204030204" pitchFamily="49" charset="0"/>
              </a:rPr>
              <a:t>3.30321 7.14998E-01</a:t>
            </a:r>
          </a:p>
          <a:p>
            <a:r>
              <a:rPr lang="pt-BR" sz="1600" dirty="0">
                <a:latin typeface="Consolas" panose="020B0609020204030204" pitchFamily="49" charset="0"/>
              </a:rPr>
              <a:t>3.61706 5.70336E-02</a:t>
            </a:r>
          </a:p>
          <a:p>
            <a:r>
              <a:rPr lang="pt-BR" sz="1600" dirty="0">
                <a:latin typeface="Consolas" panose="020B0609020204030204" pitchFamily="49" charset="0"/>
              </a:rPr>
              <a:t>3.67955 2.27674E-02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D03228B2-909C-41DF-9F09-8D7C6FC02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925" y="273861"/>
            <a:ext cx="11315877" cy="926326"/>
          </a:xfrm>
        </p:spPr>
        <p:txBody>
          <a:bodyPr>
            <a:normAutofit/>
          </a:bodyPr>
          <a:lstStyle/>
          <a:p>
            <a:pPr algn="l"/>
            <a:r>
              <a:rPr lang="en-GB" b="1" dirty="0"/>
              <a:t>Exercise 4: convolving the spectra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C3CFF5-10E3-4B4D-A31A-10EBD121D04C}"/>
              </a:ext>
            </a:extLst>
          </p:cNvPr>
          <p:cNvSpPr txBox="1"/>
          <p:nvPr/>
        </p:nvSpPr>
        <p:spPr>
          <a:xfrm>
            <a:off x="2791511" y="1493504"/>
            <a:ext cx="689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E</a:t>
            </a:r>
            <a:r>
              <a:rPr lang="en-US" baseline="-25000" dirty="0" err="1"/>
              <a:t>i</a:t>
            </a:r>
            <a:r>
              <a:rPr lang="en-US" dirty="0"/>
              <a:t>, eV</a:t>
            </a:r>
            <a:endParaRPr lang="ru-RU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B04DCCC-BB41-4186-9BBD-6CF0F1098BAB}"/>
              </a:ext>
            </a:extLst>
          </p:cNvPr>
          <p:cNvSpPr txBox="1"/>
          <p:nvPr/>
        </p:nvSpPr>
        <p:spPr>
          <a:xfrm>
            <a:off x="3878408" y="1493504"/>
            <a:ext cx="693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f, </a:t>
            </a:r>
            <a:r>
              <a:rPr lang="en-US" dirty="0" err="1"/>
              <a:t>a.u</a:t>
            </a:r>
            <a:r>
              <a:rPr lang="en-US" dirty="0"/>
              <a:t>.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D130891-4705-4239-A629-2D0D322B119D}"/>
                  </a:ext>
                </a:extLst>
              </p:cNvPr>
              <p:cNvSpPr txBox="1"/>
              <p:nvPr/>
            </p:nvSpPr>
            <p:spPr>
              <a:xfrm>
                <a:off x="5589021" y="2393027"/>
                <a:ext cx="3048837" cy="8712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i="1" smtClean="0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ru-RU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d>
                      <m:r>
                        <a:rPr lang="ru-RU" i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ru-RU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ru-RU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type m:val="lin"/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ru-RU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ru-RU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  <m:t>𝐸</m:t>
                                          </m:r>
                                          <m:r>
                                            <a:rPr lang="ru-RU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ru-RU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ru-RU" i="1">
                                                  <a:latin typeface="Cambria Math" panose="02040503050406030204" pitchFamily="18" charset="0"/>
                                                </a:rPr>
                                                <m:t>𝐸</m:t>
                                              </m:r>
                                            </m:e>
                                            <m:sub>
                                              <m:r>
                                                <a:rPr lang="ru-RU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ru-RU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sSup>
                                    <m:sSupPr>
                                      <m:ctrlPr>
                                        <a:rPr lang="ru-RU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ru-RU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sup>
                          </m:sSup>
                        </m:e>
                      </m:nary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D130891-4705-4239-A629-2D0D322B11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9021" y="2393027"/>
                <a:ext cx="3048837" cy="87126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Прямая со стрелкой 15">
            <a:extLst>
              <a:ext uri="{FF2B5EF4-FFF2-40B4-BE49-F238E27FC236}">
                <a16:creationId xmlns:a16="http://schemas.microsoft.com/office/drawing/2014/main" id="{AB0C4F38-4835-4CAE-9EBF-CC3D518A0474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3481123" y="1678170"/>
            <a:ext cx="4286253" cy="10348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 стрелкой 17">
            <a:extLst>
              <a:ext uri="{FF2B5EF4-FFF2-40B4-BE49-F238E27FC236}">
                <a16:creationId xmlns:a16="http://schemas.microsoft.com/office/drawing/2014/main" id="{FBC75F96-366E-4C33-BB97-CD92F0034F58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4571803" y="1678170"/>
            <a:ext cx="2281173" cy="10348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10EF1301-D5AA-4BEC-BBB0-F639E29865A9}"/>
              </a:ext>
            </a:extLst>
          </p:cNvPr>
          <p:cNvSpPr txBox="1"/>
          <p:nvPr/>
        </p:nvSpPr>
        <p:spPr>
          <a:xfrm>
            <a:off x="5589021" y="3331199"/>
            <a:ext cx="42606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/>
              <a:t>σ</a:t>
            </a:r>
            <a:r>
              <a:rPr lang="en-US" dirty="0"/>
              <a:t> – parameter defining gaussians half-width</a:t>
            </a:r>
          </a:p>
          <a:p>
            <a:r>
              <a:rPr lang="en-US" dirty="0"/>
              <a:t>For example 0.1 eV in that case</a:t>
            </a:r>
            <a:endParaRPr lang="ru-RU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8D27899-B087-461F-94C6-66ABB05035C9}"/>
              </a:ext>
            </a:extLst>
          </p:cNvPr>
          <p:cNvSpPr txBox="1">
            <a:spLocks/>
          </p:cNvSpPr>
          <p:nvPr/>
        </p:nvSpPr>
        <p:spPr>
          <a:xfrm>
            <a:off x="2030300" y="5714496"/>
            <a:ext cx="9013058" cy="540469"/>
          </a:xfrm>
          <a:prstGeom prst="rect">
            <a:avLst/>
          </a:prstGeom>
          <a:solidFill>
            <a:srgbClr val="FFC000"/>
          </a:solidFill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PT Sans" panose="020B0503020203020204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PT Sans" panose="020B0503020203020204" pitchFamily="34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PT Sans" panose="020B0503020203020204" pitchFamily="34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PT Sans" panose="020B0503020203020204" pitchFamily="34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PT Sans" panose="020B0503020203020204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itchFamily="2" charset="2"/>
              <a:buNone/>
            </a:pPr>
            <a:r>
              <a:rPr lang="en-GB" dirty="0"/>
              <a:t>Do the step (8) from the “Exercise 4”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17820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5" grpId="0"/>
      <p:bldP spid="12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53ED59-B2A7-414D-88B1-091CFF897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FD0A2-323C-544B-81C5-8198DDC55B73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D03228B2-909C-41DF-9F09-8D7C6FC02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925" y="273861"/>
            <a:ext cx="11315877" cy="926326"/>
          </a:xfrm>
        </p:spPr>
        <p:txBody>
          <a:bodyPr>
            <a:normAutofit/>
          </a:bodyPr>
          <a:lstStyle/>
          <a:p>
            <a:pPr algn="l"/>
            <a:r>
              <a:rPr lang="en-GB" b="1" dirty="0"/>
              <a:t>Exercise 4: </a:t>
            </a:r>
            <a:r>
              <a:rPr lang="en-US" b="1" dirty="0"/>
              <a:t>Results</a:t>
            </a:r>
            <a:endParaRPr lang="en-GB" b="1" dirty="0"/>
          </a:p>
        </p:txBody>
      </p:sp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71B59B33-A69C-4438-B6FB-1F2DDAC03E1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6875" y="3647175"/>
            <a:ext cx="5286920" cy="2531749"/>
          </a:xfrm>
          <a:prstGeom prst="rect">
            <a:avLst/>
          </a:prstGeom>
          <a:noFill/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4487B253-DF0A-4F28-AF80-0650A7A90873}"/>
              </a:ext>
            </a:extLst>
          </p:cNvPr>
          <p:cNvSpPr txBox="1"/>
          <p:nvPr/>
        </p:nvSpPr>
        <p:spPr>
          <a:xfrm>
            <a:off x="854110" y="1798655"/>
            <a:ext cx="21323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After 100fs sampling</a:t>
            </a:r>
            <a:endParaRPr lang="ru-RU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48540C5-AEC2-41BF-8521-4D98ECE07796}"/>
              </a:ext>
            </a:extLst>
          </p:cNvPr>
          <p:cNvSpPr txBox="1"/>
          <p:nvPr/>
        </p:nvSpPr>
        <p:spPr>
          <a:xfrm>
            <a:off x="955900" y="4543717"/>
            <a:ext cx="1928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After 3ps sampling</a:t>
            </a:r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8C8731D-105A-4C07-A029-361B2962F0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6876" y="992379"/>
            <a:ext cx="5286920" cy="2528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08774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81D07-8107-CB4E-B8C3-D519CD1260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593" y="767378"/>
            <a:ext cx="11072813" cy="677108"/>
          </a:xfrm>
        </p:spPr>
        <p:txBody>
          <a:bodyPr>
            <a:normAutofit/>
          </a:bodyPr>
          <a:lstStyle/>
          <a:p>
            <a:pPr algn="l"/>
            <a:r>
              <a:rPr lang="en-US" sz="2800" dirty="0"/>
              <a:t>1) CP2K parameters and best practices:</a:t>
            </a:r>
            <a:endParaRPr lang="en-GB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6069A2-753C-204B-9E4E-1D69F767DE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FD0A2-323C-544B-81C5-8198DDC55B73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CE440D-F690-43DC-A88D-61CF3CE33588}"/>
              </a:ext>
            </a:extLst>
          </p:cNvPr>
          <p:cNvSpPr txBox="1"/>
          <p:nvPr/>
        </p:nvSpPr>
        <p:spPr>
          <a:xfrm>
            <a:off x="1117600" y="1356209"/>
            <a:ext cx="978262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rgbClr val="4472C3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https://docs.bioexcel.eu/qmmm_bpg/en/main/</a:t>
            </a:r>
            <a:endParaRPr lang="ru-RU" sz="2800" dirty="0">
              <a:solidFill>
                <a:srgbClr val="4472C3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D08EC22E-843C-41E4-9FD5-73CCD1B307B7}"/>
              </a:ext>
            </a:extLst>
          </p:cNvPr>
          <p:cNvSpPr txBox="1">
            <a:spLocks/>
          </p:cNvSpPr>
          <p:nvPr/>
        </p:nvSpPr>
        <p:spPr>
          <a:xfrm>
            <a:off x="472507" y="-23779"/>
            <a:ext cx="11072813" cy="92632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PT Sans" panose="020B0503020203020204" pitchFamily="34" charset="77"/>
                <a:ea typeface="+mj-ea"/>
                <a:cs typeface="+mj-cs"/>
              </a:defRPr>
            </a:lvl1pPr>
          </a:lstStyle>
          <a:p>
            <a:r>
              <a:rPr lang="en-GB" b="1" dirty="0"/>
              <a:t>Further information</a:t>
            </a:r>
            <a:endParaRPr lang="en-GB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733562E-F5D0-4DD4-BC1E-3B7569A8CF95}"/>
              </a:ext>
            </a:extLst>
          </p:cNvPr>
          <p:cNvSpPr txBox="1">
            <a:spLocks/>
          </p:cNvSpPr>
          <p:nvPr/>
        </p:nvSpPr>
        <p:spPr>
          <a:xfrm>
            <a:off x="559592" y="2486979"/>
            <a:ext cx="11072813" cy="67710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PT Sans" panose="020B0503020203020204" pitchFamily="34" charset="77"/>
                <a:ea typeface="+mj-ea"/>
                <a:cs typeface="+mj-cs"/>
              </a:defRPr>
            </a:lvl1pPr>
          </a:lstStyle>
          <a:p>
            <a:pPr algn="l"/>
            <a:r>
              <a:rPr lang="en-US" sz="2800" dirty="0"/>
              <a:t>2) Best practices in QM/MM webinar series:</a:t>
            </a:r>
            <a:endParaRPr lang="en-GB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54F294-AB9A-4944-A79D-C7C563ADE4CB}"/>
              </a:ext>
            </a:extLst>
          </p:cNvPr>
          <p:cNvSpPr txBox="1"/>
          <p:nvPr/>
        </p:nvSpPr>
        <p:spPr>
          <a:xfrm>
            <a:off x="1117600" y="3075810"/>
            <a:ext cx="1013822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hlinkClick r:id="rId3"/>
              </a:rPr>
              <a:t>https://bioexcel.eu/events/virtual-workshop-best-practices-in-qm-mm-simulation-of-biomolecular-systems/</a:t>
            </a:r>
            <a:endParaRPr lang="ru-RU" sz="2800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6991B92-FDEF-460D-BD8F-E13D5F6458B3}"/>
              </a:ext>
            </a:extLst>
          </p:cNvPr>
          <p:cNvSpPr txBox="1">
            <a:spLocks/>
          </p:cNvSpPr>
          <p:nvPr/>
        </p:nvSpPr>
        <p:spPr>
          <a:xfrm>
            <a:off x="559592" y="4509540"/>
            <a:ext cx="11072813" cy="67710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PT Sans" panose="020B0503020203020204" pitchFamily="34" charset="77"/>
                <a:ea typeface="+mj-ea"/>
                <a:cs typeface="+mj-cs"/>
              </a:defRPr>
            </a:lvl1pPr>
          </a:lstStyle>
          <a:p>
            <a:pPr algn="l"/>
            <a:r>
              <a:rPr lang="en-US" sz="2800" dirty="0"/>
              <a:t>3) </a:t>
            </a:r>
            <a:r>
              <a:rPr lang="en-US" sz="2800" dirty="0" err="1"/>
              <a:t>Bioexcel</a:t>
            </a:r>
            <a:r>
              <a:rPr lang="en-US" sz="2800" dirty="0"/>
              <a:t> YouTube channel:</a:t>
            </a:r>
            <a:endParaRPr lang="en-GB" sz="2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A5A59A-99D6-4C8C-8D21-B729F6105859}"/>
              </a:ext>
            </a:extLst>
          </p:cNvPr>
          <p:cNvSpPr txBox="1"/>
          <p:nvPr/>
        </p:nvSpPr>
        <p:spPr>
          <a:xfrm>
            <a:off x="1117600" y="5098371"/>
            <a:ext cx="1013822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hlinkClick r:id="rId4"/>
              </a:rPr>
              <a:t>https://www.youtube.com/c/BioExcelCoE/videos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397009336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91643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BA527-E0A0-5C4F-BBEB-30B2FAE0FF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988" y="270000"/>
            <a:ext cx="11275826" cy="926326"/>
          </a:xfrm>
        </p:spPr>
        <p:txBody>
          <a:bodyPr>
            <a:normAutofit fontScale="90000"/>
          </a:bodyPr>
          <a:lstStyle/>
          <a:p>
            <a:pPr algn="l"/>
            <a:r>
              <a:rPr lang="en-GB" b="1" dirty="0"/>
              <a:t>Lecture Recap: GEEP for QM/MM Coupling - </a:t>
            </a:r>
            <a:r>
              <a:rPr lang="en-GB" b="1" dirty="0">
                <a:solidFill>
                  <a:schemeClr val="accent2">
                    <a:lumMod val="75000"/>
                  </a:schemeClr>
                </a:solidFill>
              </a:rPr>
              <a:t>CP2K</a:t>
            </a:r>
            <a:endParaRPr lang="en-GB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FF96F7-0E8E-0942-A529-9205E1F25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FD0A2-323C-544B-81C5-8198DDC55B73}" type="slidenum">
              <a:rPr lang="en-US" smtClean="0"/>
              <a:pPr/>
              <a:t>5</a:t>
            </a:fld>
            <a:endParaRPr lang="en-US" dirty="0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CE230778-8A88-4F49-89DE-4439FDFD0913}"/>
              </a:ext>
            </a:extLst>
          </p:cNvPr>
          <p:cNvGrpSpPr>
            <a:grpSpLocks noChangeAspect="1"/>
          </p:cNvGrpSpPr>
          <p:nvPr/>
        </p:nvGrpSpPr>
        <p:grpSpPr>
          <a:xfrm>
            <a:off x="7488000" y="2736000"/>
            <a:ext cx="4156464" cy="2520000"/>
            <a:chOff x="628650" y="1511300"/>
            <a:chExt cx="3435350" cy="2082800"/>
          </a:xfrm>
        </p:grpSpPr>
        <p:sp>
          <p:nvSpPr>
            <p:cNvPr id="53" name="Rounded Rectangle 52">
              <a:extLst>
                <a:ext uri="{FF2B5EF4-FFF2-40B4-BE49-F238E27FC236}">
                  <a16:creationId xmlns:a16="http://schemas.microsoft.com/office/drawing/2014/main" id="{C133A51D-9174-5044-B3AF-953F86D2BD23}"/>
                </a:ext>
              </a:extLst>
            </p:cNvPr>
            <p:cNvSpPr/>
            <p:nvPr/>
          </p:nvSpPr>
          <p:spPr>
            <a:xfrm>
              <a:off x="628650" y="1511300"/>
              <a:ext cx="3435350" cy="2082800"/>
            </a:xfrm>
            <a:prstGeom prst="roundRect">
              <a:avLst/>
            </a:prstGeom>
            <a:solidFill>
              <a:srgbClr val="52AF70"/>
            </a:solidFill>
            <a:ln>
              <a:solidFill>
                <a:schemeClr val="tx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ounded Rectangle 53">
              <a:extLst>
                <a:ext uri="{FF2B5EF4-FFF2-40B4-BE49-F238E27FC236}">
                  <a16:creationId xmlns:a16="http://schemas.microsoft.com/office/drawing/2014/main" id="{5A23874C-B09A-614A-B421-802DC053707E}"/>
                </a:ext>
              </a:extLst>
            </p:cNvPr>
            <p:cNvSpPr/>
            <p:nvPr/>
          </p:nvSpPr>
          <p:spPr>
            <a:xfrm>
              <a:off x="1460500" y="1955800"/>
              <a:ext cx="1384300" cy="1206500"/>
            </a:xfrm>
            <a:prstGeom prst="roundRect">
              <a:avLst/>
            </a:prstGeom>
            <a:solidFill>
              <a:srgbClr val="F08F3A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77B9AC29-AFE7-7E45-8EB5-E17FD2712A40}"/>
                </a:ext>
              </a:extLst>
            </p:cNvPr>
            <p:cNvSpPr txBox="1"/>
            <p:nvPr/>
          </p:nvSpPr>
          <p:spPr>
            <a:xfrm>
              <a:off x="3365500" y="1593334"/>
              <a:ext cx="698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Helvetica"/>
                  <a:cs typeface="Helvetica"/>
                </a:rPr>
                <a:t>MM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9A81B28D-A9A5-7A49-BA50-B72B9E2C91E5}"/>
                </a:ext>
              </a:extLst>
            </p:cNvPr>
            <p:cNvSpPr txBox="1"/>
            <p:nvPr/>
          </p:nvSpPr>
          <p:spPr>
            <a:xfrm>
              <a:off x="2186106" y="2084305"/>
              <a:ext cx="698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FFFFFF"/>
                  </a:solidFill>
                  <a:latin typeface="Helvetica"/>
                  <a:cs typeface="Helvetica"/>
                </a:rPr>
                <a:t>QM</a:t>
              </a:r>
            </a:p>
          </p:txBody>
        </p: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873E3E25-3892-5F46-BE8F-F432839CEE62}"/>
                </a:ext>
              </a:extLst>
            </p:cNvPr>
            <p:cNvGrpSpPr/>
            <p:nvPr/>
          </p:nvGrpSpPr>
          <p:grpSpPr>
            <a:xfrm>
              <a:off x="1038225" y="2116355"/>
              <a:ext cx="1063626" cy="499545"/>
              <a:chOff x="4946649" y="2730800"/>
              <a:chExt cx="1063626" cy="499545"/>
            </a:xfrm>
          </p:grpSpPr>
          <p:sp>
            <p:nvSpPr>
              <p:cNvPr id="166" name="Hexagon 165">
                <a:extLst>
                  <a:ext uri="{FF2B5EF4-FFF2-40B4-BE49-F238E27FC236}">
                    <a16:creationId xmlns:a16="http://schemas.microsoft.com/office/drawing/2014/main" id="{3B48BEC1-C206-8440-8133-F38F260BAA92}"/>
                  </a:ext>
                </a:extLst>
              </p:cNvPr>
              <p:cNvSpPr/>
              <p:nvPr/>
            </p:nvSpPr>
            <p:spPr>
              <a:xfrm>
                <a:off x="5613400" y="2768600"/>
                <a:ext cx="368300" cy="343932"/>
              </a:xfrm>
              <a:prstGeom prst="hexagon">
                <a:avLst/>
              </a:prstGeom>
              <a:noFill/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Oval 166">
                <a:extLst>
                  <a:ext uri="{FF2B5EF4-FFF2-40B4-BE49-F238E27FC236}">
                    <a16:creationId xmlns:a16="http://schemas.microsoft.com/office/drawing/2014/main" id="{C3DDEB48-5260-E143-B3CF-33A3047A06E7}"/>
                  </a:ext>
                </a:extLst>
              </p:cNvPr>
              <p:cNvSpPr/>
              <p:nvPr/>
            </p:nvSpPr>
            <p:spPr>
              <a:xfrm>
                <a:off x="5667375" y="2730800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68" name="Straight Connector 167">
                <a:extLst>
                  <a:ext uri="{FF2B5EF4-FFF2-40B4-BE49-F238E27FC236}">
                    <a16:creationId xmlns:a16="http://schemas.microsoft.com/office/drawing/2014/main" id="{1095126E-C566-C349-8657-67652F4B3A48}"/>
                  </a:ext>
                </a:extLst>
              </p:cNvPr>
              <p:cNvCxnSpPr/>
              <p:nvPr/>
            </p:nvCxnSpPr>
            <p:spPr>
              <a:xfrm flipH="1">
                <a:off x="5432425" y="2940763"/>
                <a:ext cx="180975" cy="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Straight Connector 168">
                <a:extLst>
                  <a:ext uri="{FF2B5EF4-FFF2-40B4-BE49-F238E27FC236}">
                    <a16:creationId xmlns:a16="http://schemas.microsoft.com/office/drawing/2014/main" id="{7D00D205-30C0-ED4E-B281-9F4ACB047E1B}"/>
                  </a:ext>
                </a:extLst>
              </p:cNvPr>
              <p:cNvCxnSpPr/>
              <p:nvPr/>
            </p:nvCxnSpPr>
            <p:spPr>
              <a:xfrm flipH="1">
                <a:off x="5299075" y="2941476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>
                <a:extLst>
                  <a:ext uri="{FF2B5EF4-FFF2-40B4-BE49-F238E27FC236}">
                    <a16:creationId xmlns:a16="http://schemas.microsoft.com/office/drawing/2014/main" id="{7350F37C-493F-3747-8FF2-DB722539BC8F}"/>
                  </a:ext>
                </a:extLst>
              </p:cNvPr>
              <p:cNvCxnSpPr/>
              <p:nvPr/>
            </p:nvCxnSpPr>
            <p:spPr>
              <a:xfrm flipH="1">
                <a:off x="4984749" y="3065939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>
                <a:extLst>
                  <a:ext uri="{FF2B5EF4-FFF2-40B4-BE49-F238E27FC236}">
                    <a16:creationId xmlns:a16="http://schemas.microsoft.com/office/drawing/2014/main" id="{96944416-6F42-2247-9F58-C6A4BF3DA291}"/>
                  </a:ext>
                </a:extLst>
              </p:cNvPr>
              <p:cNvCxnSpPr/>
              <p:nvPr/>
            </p:nvCxnSpPr>
            <p:spPr>
              <a:xfrm flipH="1">
                <a:off x="5118100" y="3065939"/>
                <a:ext cx="180975" cy="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2" name="Oval 171">
                <a:extLst>
                  <a:ext uri="{FF2B5EF4-FFF2-40B4-BE49-F238E27FC236}">
                    <a16:creationId xmlns:a16="http://schemas.microsoft.com/office/drawing/2014/main" id="{854CE603-6960-E946-8381-654DF44E8AC2}"/>
                  </a:ext>
                </a:extLst>
              </p:cNvPr>
              <p:cNvSpPr/>
              <p:nvPr/>
            </p:nvSpPr>
            <p:spPr>
              <a:xfrm>
                <a:off x="5857875" y="2730800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3" name="Oval 172">
                <a:extLst>
                  <a:ext uri="{FF2B5EF4-FFF2-40B4-BE49-F238E27FC236}">
                    <a16:creationId xmlns:a16="http://schemas.microsoft.com/office/drawing/2014/main" id="{88A13184-0F57-724B-B12F-27CBBF2F27CE}"/>
                  </a:ext>
                </a:extLst>
              </p:cNvPr>
              <p:cNvSpPr/>
              <p:nvPr/>
            </p:nvSpPr>
            <p:spPr>
              <a:xfrm>
                <a:off x="5575300" y="2903676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4" name="Oval 173">
                <a:extLst>
                  <a:ext uri="{FF2B5EF4-FFF2-40B4-BE49-F238E27FC236}">
                    <a16:creationId xmlns:a16="http://schemas.microsoft.com/office/drawing/2014/main" id="{A924E395-A2D2-2E4A-B834-A51A42E0ED20}"/>
                  </a:ext>
                </a:extLst>
              </p:cNvPr>
              <p:cNvSpPr/>
              <p:nvPr/>
            </p:nvSpPr>
            <p:spPr>
              <a:xfrm>
                <a:off x="5934075" y="2903676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5" name="Oval 174">
                <a:extLst>
                  <a:ext uri="{FF2B5EF4-FFF2-40B4-BE49-F238E27FC236}">
                    <a16:creationId xmlns:a16="http://schemas.microsoft.com/office/drawing/2014/main" id="{EB7C253C-B45D-AA44-8875-CDA95BE5F482}"/>
                  </a:ext>
                </a:extLst>
              </p:cNvPr>
              <p:cNvSpPr/>
              <p:nvPr/>
            </p:nvSpPr>
            <p:spPr>
              <a:xfrm>
                <a:off x="5667375" y="3074732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" name="Oval 175">
                <a:extLst>
                  <a:ext uri="{FF2B5EF4-FFF2-40B4-BE49-F238E27FC236}">
                    <a16:creationId xmlns:a16="http://schemas.microsoft.com/office/drawing/2014/main" id="{C1E2CE61-4A9E-0C46-A1D8-3679309C994C}"/>
                  </a:ext>
                </a:extLst>
              </p:cNvPr>
              <p:cNvSpPr/>
              <p:nvPr/>
            </p:nvSpPr>
            <p:spPr>
              <a:xfrm>
                <a:off x="5857875" y="3074732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7" name="Oval 176">
                <a:extLst>
                  <a:ext uri="{FF2B5EF4-FFF2-40B4-BE49-F238E27FC236}">
                    <a16:creationId xmlns:a16="http://schemas.microsoft.com/office/drawing/2014/main" id="{6C1D6F55-868F-224D-8720-3F4FD6D2F1D1}"/>
                  </a:ext>
                </a:extLst>
              </p:cNvPr>
              <p:cNvSpPr/>
              <p:nvPr/>
            </p:nvSpPr>
            <p:spPr>
              <a:xfrm>
                <a:off x="5394326" y="2903676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8" name="Oval 177">
                <a:extLst>
                  <a:ext uri="{FF2B5EF4-FFF2-40B4-BE49-F238E27FC236}">
                    <a16:creationId xmlns:a16="http://schemas.microsoft.com/office/drawing/2014/main" id="{374EECCC-B0A2-EC4B-92F3-B8CD1F677410}"/>
                  </a:ext>
                </a:extLst>
              </p:cNvPr>
              <p:cNvSpPr/>
              <p:nvPr/>
            </p:nvSpPr>
            <p:spPr>
              <a:xfrm>
                <a:off x="5260975" y="302813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9" name="Oval 178">
                <a:extLst>
                  <a:ext uri="{FF2B5EF4-FFF2-40B4-BE49-F238E27FC236}">
                    <a16:creationId xmlns:a16="http://schemas.microsoft.com/office/drawing/2014/main" id="{1E0D2180-E362-F34C-B9BF-6445FA7D546A}"/>
                  </a:ext>
                </a:extLst>
              </p:cNvPr>
              <p:cNvSpPr/>
              <p:nvPr/>
            </p:nvSpPr>
            <p:spPr>
              <a:xfrm>
                <a:off x="5080000" y="302813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0" name="Oval 179">
                <a:extLst>
                  <a:ext uri="{FF2B5EF4-FFF2-40B4-BE49-F238E27FC236}">
                    <a16:creationId xmlns:a16="http://schemas.microsoft.com/office/drawing/2014/main" id="{B0F7FAAC-D7D5-7544-B48B-54EA2F71A9C0}"/>
                  </a:ext>
                </a:extLst>
              </p:cNvPr>
              <p:cNvSpPr/>
              <p:nvPr/>
            </p:nvSpPr>
            <p:spPr>
              <a:xfrm>
                <a:off x="4946649" y="3154745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81B9041B-A52D-2B41-B15A-A7B27794EDD4}"/>
                </a:ext>
              </a:extLst>
            </p:cNvPr>
            <p:cNvGrpSpPr/>
            <p:nvPr/>
          </p:nvGrpSpPr>
          <p:grpSpPr>
            <a:xfrm rot="5400000">
              <a:off x="532968" y="2730812"/>
              <a:ext cx="841376" cy="451526"/>
              <a:chOff x="4946649" y="3515419"/>
              <a:chExt cx="841376" cy="451526"/>
            </a:xfrm>
          </p:grpSpPr>
          <p:sp>
            <p:nvSpPr>
              <p:cNvPr id="153" name="Oval 152">
                <a:extLst>
                  <a:ext uri="{FF2B5EF4-FFF2-40B4-BE49-F238E27FC236}">
                    <a16:creationId xmlns:a16="http://schemas.microsoft.com/office/drawing/2014/main" id="{F0927A78-5D4B-E14D-96ED-E8668C499737}"/>
                  </a:ext>
                </a:extLst>
              </p:cNvPr>
              <p:cNvSpPr/>
              <p:nvPr/>
            </p:nvSpPr>
            <p:spPr>
              <a:xfrm>
                <a:off x="5711825" y="351541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55E5D421-40ED-FC4F-82C2-3387C33D1D40}"/>
                  </a:ext>
                </a:extLst>
              </p:cNvPr>
              <p:cNvCxnSpPr/>
              <p:nvPr/>
            </p:nvCxnSpPr>
            <p:spPr>
              <a:xfrm flipH="1">
                <a:off x="5432425" y="3677363"/>
                <a:ext cx="180975" cy="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A5778A40-3E94-8445-8B66-483971C65863}"/>
                  </a:ext>
                </a:extLst>
              </p:cNvPr>
              <p:cNvCxnSpPr/>
              <p:nvPr/>
            </p:nvCxnSpPr>
            <p:spPr>
              <a:xfrm flipH="1">
                <a:off x="5299075" y="3678076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A952298D-6F91-F844-8EB5-240A87C3C297}"/>
                  </a:ext>
                </a:extLst>
              </p:cNvPr>
              <p:cNvCxnSpPr/>
              <p:nvPr/>
            </p:nvCxnSpPr>
            <p:spPr>
              <a:xfrm flipH="1">
                <a:off x="4984749" y="3802539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ADDEC95C-B371-804E-A61D-559391092F49}"/>
                  </a:ext>
                </a:extLst>
              </p:cNvPr>
              <p:cNvCxnSpPr/>
              <p:nvPr/>
            </p:nvCxnSpPr>
            <p:spPr>
              <a:xfrm flipH="1">
                <a:off x="5118100" y="3802539"/>
                <a:ext cx="180975" cy="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8" name="Oval 157">
                <a:extLst>
                  <a:ext uri="{FF2B5EF4-FFF2-40B4-BE49-F238E27FC236}">
                    <a16:creationId xmlns:a16="http://schemas.microsoft.com/office/drawing/2014/main" id="{1329BB1F-60CD-3B4F-809B-B5A5F1FDDB11}"/>
                  </a:ext>
                </a:extLst>
              </p:cNvPr>
              <p:cNvSpPr/>
              <p:nvPr/>
            </p:nvSpPr>
            <p:spPr>
              <a:xfrm>
                <a:off x="5575300" y="3640276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Oval 158">
                <a:extLst>
                  <a:ext uri="{FF2B5EF4-FFF2-40B4-BE49-F238E27FC236}">
                    <a16:creationId xmlns:a16="http://schemas.microsoft.com/office/drawing/2014/main" id="{DA680DC5-748E-E54E-8A19-1843CDD2EED3}"/>
                  </a:ext>
                </a:extLst>
              </p:cNvPr>
              <p:cNvSpPr/>
              <p:nvPr/>
            </p:nvSpPr>
            <p:spPr>
              <a:xfrm>
                <a:off x="5711825" y="376473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Oval 159">
                <a:extLst>
                  <a:ext uri="{FF2B5EF4-FFF2-40B4-BE49-F238E27FC236}">
                    <a16:creationId xmlns:a16="http://schemas.microsoft.com/office/drawing/2014/main" id="{507672C3-67CC-9144-8F9C-4E426CBC42A7}"/>
                  </a:ext>
                </a:extLst>
              </p:cNvPr>
              <p:cNvSpPr/>
              <p:nvPr/>
            </p:nvSpPr>
            <p:spPr>
              <a:xfrm>
                <a:off x="5394326" y="3640276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Oval 160">
                <a:extLst>
                  <a:ext uri="{FF2B5EF4-FFF2-40B4-BE49-F238E27FC236}">
                    <a16:creationId xmlns:a16="http://schemas.microsoft.com/office/drawing/2014/main" id="{0F18823A-90A5-DB4A-9BFB-C0E8C2731DC0}"/>
                  </a:ext>
                </a:extLst>
              </p:cNvPr>
              <p:cNvSpPr/>
              <p:nvPr/>
            </p:nvSpPr>
            <p:spPr>
              <a:xfrm>
                <a:off x="5260975" y="376473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Oval 161">
                <a:extLst>
                  <a:ext uri="{FF2B5EF4-FFF2-40B4-BE49-F238E27FC236}">
                    <a16:creationId xmlns:a16="http://schemas.microsoft.com/office/drawing/2014/main" id="{68F2CA5A-B766-4A4F-9F43-9A6009444743}"/>
                  </a:ext>
                </a:extLst>
              </p:cNvPr>
              <p:cNvSpPr/>
              <p:nvPr/>
            </p:nvSpPr>
            <p:spPr>
              <a:xfrm>
                <a:off x="5080000" y="376473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Oval 162">
                <a:extLst>
                  <a:ext uri="{FF2B5EF4-FFF2-40B4-BE49-F238E27FC236}">
                    <a16:creationId xmlns:a16="http://schemas.microsoft.com/office/drawing/2014/main" id="{9828D025-35BD-8E42-AE5F-B40D55036030}"/>
                  </a:ext>
                </a:extLst>
              </p:cNvPr>
              <p:cNvSpPr/>
              <p:nvPr/>
            </p:nvSpPr>
            <p:spPr>
              <a:xfrm>
                <a:off x="4946649" y="3891345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64" name="Straight Connector 163">
                <a:extLst>
                  <a:ext uri="{FF2B5EF4-FFF2-40B4-BE49-F238E27FC236}">
                    <a16:creationId xmlns:a16="http://schemas.microsoft.com/office/drawing/2014/main" id="{6EB184E7-D0AF-5947-A751-0AFCB0094539}"/>
                  </a:ext>
                </a:extLst>
              </p:cNvPr>
              <p:cNvCxnSpPr/>
              <p:nvPr/>
            </p:nvCxnSpPr>
            <p:spPr>
              <a:xfrm flipH="1">
                <a:off x="5616574" y="3553219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Straight Connector 164">
                <a:extLst>
                  <a:ext uri="{FF2B5EF4-FFF2-40B4-BE49-F238E27FC236}">
                    <a16:creationId xmlns:a16="http://schemas.microsoft.com/office/drawing/2014/main" id="{0F8E369C-A4AA-7E45-870D-6CB07651BA24}"/>
                  </a:ext>
                </a:extLst>
              </p:cNvPr>
              <p:cNvCxnSpPr/>
              <p:nvPr/>
            </p:nvCxnSpPr>
            <p:spPr>
              <a:xfrm flipH="1" flipV="1">
                <a:off x="5616575" y="3675801"/>
                <a:ext cx="133350" cy="13472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EC558C80-596C-5A4E-8D5B-C76ACA2DB770}"/>
                </a:ext>
              </a:extLst>
            </p:cNvPr>
            <p:cNvGrpSpPr/>
            <p:nvPr/>
          </p:nvGrpSpPr>
          <p:grpSpPr>
            <a:xfrm rot="20303712">
              <a:off x="720726" y="1702629"/>
              <a:ext cx="841376" cy="451526"/>
              <a:chOff x="4946649" y="3515419"/>
              <a:chExt cx="841376" cy="451526"/>
            </a:xfrm>
          </p:grpSpPr>
          <p:sp>
            <p:nvSpPr>
              <p:cNvPr id="140" name="Oval 139">
                <a:extLst>
                  <a:ext uri="{FF2B5EF4-FFF2-40B4-BE49-F238E27FC236}">
                    <a16:creationId xmlns:a16="http://schemas.microsoft.com/office/drawing/2014/main" id="{C7A4E41E-3466-8641-A73D-83EF4C1E5985}"/>
                  </a:ext>
                </a:extLst>
              </p:cNvPr>
              <p:cNvSpPr/>
              <p:nvPr/>
            </p:nvSpPr>
            <p:spPr>
              <a:xfrm>
                <a:off x="5711825" y="351541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02A40B26-6653-904C-BB73-03922684D850}"/>
                  </a:ext>
                </a:extLst>
              </p:cNvPr>
              <p:cNvCxnSpPr/>
              <p:nvPr/>
            </p:nvCxnSpPr>
            <p:spPr>
              <a:xfrm flipH="1">
                <a:off x="5432425" y="3677363"/>
                <a:ext cx="180975" cy="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20122623-35F3-4E4A-A9D6-945E5B31C0D4}"/>
                  </a:ext>
                </a:extLst>
              </p:cNvPr>
              <p:cNvCxnSpPr/>
              <p:nvPr/>
            </p:nvCxnSpPr>
            <p:spPr>
              <a:xfrm flipH="1">
                <a:off x="5299075" y="3678076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3FCBA027-1483-3B45-9E56-5FB426246870}"/>
                  </a:ext>
                </a:extLst>
              </p:cNvPr>
              <p:cNvCxnSpPr/>
              <p:nvPr/>
            </p:nvCxnSpPr>
            <p:spPr>
              <a:xfrm flipH="1">
                <a:off x="4984749" y="3802539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8DE0B070-0C48-7141-9081-0DEDD8E2FE48}"/>
                  </a:ext>
                </a:extLst>
              </p:cNvPr>
              <p:cNvCxnSpPr/>
              <p:nvPr/>
            </p:nvCxnSpPr>
            <p:spPr>
              <a:xfrm flipH="1">
                <a:off x="5118100" y="3802539"/>
                <a:ext cx="180975" cy="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5" name="Oval 144">
                <a:extLst>
                  <a:ext uri="{FF2B5EF4-FFF2-40B4-BE49-F238E27FC236}">
                    <a16:creationId xmlns:a16="http://schemas.microsoft.com/office/drawing/2014/main" id="{AF0616B4-DF53-7945-840A-4BD9EA0DBE4D}"/>
                  </a:ext>
                </a:extLst>
              </p:cNvPr>
              <p:cNvSpPr/>
              <p:nvPr/>
            </p:nvSpPr>
            <p:spPr>
              <a:xfrm>
                <a:off x="5575300" y="3640276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Oval 145">
                <a:extLst>
                  <a:ext uri="{FF2B5EF4-FFF2-40B4-BE49-F238E27FC236}">
                    <a16:creationId xmlns:a16="http://schemas.microsoft.com/office/drawing/2014/main" id="{71761065-6C21-0342-8C74-755C0F08E304}"/>
                  </a:ext>
                </a:extLst>
              </p:cNvPr>
              <p:cNvSpPr/>
              <p:nvPr/>
            </p:nvSpPr>
            <p:spPr>
              <a:xfrm>
                <a:off x="5711825" y="376473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Oval 146">
                <a:extLst>
                  <a:ext uri="{FF2B5EF4-FFF2-40B4-BE49-F238E27FC236}">
                    <a16:creationId xmlns:a16="http://schemas.microsoft.com/office/drawing/2014/main" id="{FEBA4A5E-0B74-434D-9616-F448B8066852}"/>
                  </a:ext>
                </a:extLst>
              </p:cNvPr>
              <p:cNvSpPr/>
              <p:nvPr/>
            </p:nvSpPr>
            <p:spPr>
              <a:xfrm>
                <a:off x="5394326" y="3640276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Oval 147">
                <a:extLst>
                  <a:ext uri="{FF2B5EF4-FFF2-40B4-BE49-F238E27FC236}">
                    <a16:creationId xmlns:a16="http://schemas.microsoft.com/office/drawing/2014/main" id="{37FDCC82-7CD4-DC4B-A5E2-00BD6FF29624}"/>
                  </a:ext>
                </a:extLst>
              </p:cNvPr>
              <p:cNvSpPr/>
              <p:nvPr/>
            </p:nvSpPr>
            <p:spPr>
              <a:xfrm>
                <a:off x="5260975" y="376473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Oval 148">
                <a:extLst>
                  <a:ext uri="{FF2B5EF4-FFF2-40B4-BE49-F238E27FC236}">
                    <a16:creationId xmlns:a16="http://schemas.microsoft.com/office/drawing/2014/main" id="{0DA53132-6F51-F548-AA5E-1D0366C1B5DE}"/>
                  </a:ext>
                </a:extLst>
              </p:cNvPr>
              <p:cNvSpPr/>
              <p:nvPr/>
            </p:nvSpPr>
            <p:spPr>
              <a:xfrm>
                <a:off x="5080000" y="376473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Oval 149">
                <a:extLst>
                  <a:ext uri="{FF2B5EF4-FFF2-40B4-BE49-F238E27FC236}">
                    <a16:creationId xmlns:a16="http://schemas.microsoft.com/office/drawing/2014/main" id="{2A6BE70C-BBF6-4D4D-8A02-556DABC2FD95}"/>
                  </a:ext>
                </a:extLst>
              </p:cNvPr>
              <p:cNvSpPr/>
              <p:nvPr/>
            </p:nvSpPr>
            <p:spPr>
              <a:xfrm>
                <a:off x="4946649" y="3891345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DF41CD3F-0624-9A43-8840-A0906B9CF3E8}"/>
                  </a:ext>
                </a:extLst>
              </p:cNvPr>
              <p:cNvCxnSpPr/>
              <p:nvPr/>
            </p:nvCxnSpPr>
            <p:spPr>
              <a:xfrm flipH="1">
                <a:off x="5616574" y="3553219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7F7900E4-2392-814E-8A98-0F6535F93C27}"/>
                  </a:ext>
                </a:extLst>
              </p:cNvPr>
              <p:cNvCxnSpPr/>
              <p:nvPr/>
            </p:nvCxnSpPr>
            <p:spPr>
              <a:xfrm flipH="1" flipV="1">
                <a:off x="5616575" y="3675801"/>
                <a:ext cx="133350" cy="13472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67D728FA-9701-C848-B115-294781DD25A8}"/>
                </a:ext>
              </a:extLst>
            </p:cNvPr>
            <p:cNvGrpSpPr/>
            <p:nvPr/>
          </p:nvGrpSpPr>
          <p:grpSpPr>
            <a:xfrm>
              <a:off x="1917765" y="1561493"/>
              <a:ext cx="228535" cy="330481"/>
              <a:chOff x="4493120" y="4093618"/>
              <a:chExt cx="228535" cy="330481"/>
            </a:xfrm>
          </p:grpSpPr>
          <p:sp>
            <p:nvSpPr>
              <p:cNvPr id="135" name="Oval 134">
                <a:extLst>
                  <a:ext uri="{FF2B5EF4-FFF2-40B4-BE49-F238E27FC236}">
                    <a16:creationId xmlns:a16="http://schemas.microsoft.com/office/drawing/2014/main" id="{C5F507D3-7C34-7B4E-BC99-3DEF430846DC}"/>
                  </a:ext>
                </a:extLst>
              </p:cNvPr>
              <p:cNvSpPr/>
              <p:nvPr/>
            </p:nvSpPr>
            <p:spPr>
              <a:xfrm rot="11272197">
                <a:off x="4493120" y="434849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Oval 135">
                <a:extLst>
                  <a:ext uri="{FF2B5EF4-FFF2-40B4-BE49-F238E27FC236}">
                    <a16:creationId xmlns:a16="http://schemas.microsoft.com/office/drawing/2014/main" id="{FDD10114-C88E-B147-9A8E-F74EDE44B288}"/>
                  </a:ext>
                </a:extLst>
              </p:cNvPr>
              <p:cNvSpPr/>
              <p:nvPr/>
            </p:nvSpPr>
            <p:spPr>
              <a:xfrm rot="11272197">
                <a:off x="4645455" y="4243511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Oval 136">
                <a:extLst>
                  <a:ext uri="{FF2B5EF4-FFF2-40B4-BE49-F238E27FC236}">
                    <a16:creationId xmlns:a16="http://schemas.microsoft.com/office/drawing/2014/main" id="{5CE7D132-206F-DE49-8958-0424273203BD}"/>
                  </a:ext>
                </a:extLst>
              </p:cNvPr>
              <p:cNvSpPr/>
              <p:nvPr/>
            </p:nvSpPr>
            <p:spPr>
              <a:xfrm rot="11272197">
                <a:off x="4533355" y="4093618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A7D8E5A7-A6A5-E54F-BB0D-ACFFC08F5488}"/>
                  </a:ext>
                </a:extLst>
              </p:cNvPr>
              <p:cNvCxnSpPr/>
              <p:nvPr/>
            </p:nvCxnSpPr>
            <p:spPr>
              <a:xfrm rot="11272197" flipH="1">
                <a:off x="4539259" y="4269419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155C751A-8409-E74B-A0C2-D9F7FBC71FB3}"/>
                  </a:ext>
                </a:extLst>
              </p:cNvPr>
              <p:cNvCxnSpPr/>
              <p:nvPr/>
            </p:nvCxnSpPr>
            <p:spPr>
              <a:xfrm rot="11272197" flipH="1" flipV="1">
                <a:off x="4556599" y="4139915"/>
                <a:ext cx="133350" cy="13472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E41796D5-8289-2C49-9E4F-326C63B8BA76}"/>
                </a:ext>
              </a:extLst>
            </p:cNvPr>
            <p:cNvGrpSpPr/>
            <p:nvPr/>
          </p:nvGrpSpPr>
          <p:grpSpPr>
            <a:xfrm rot="6415490">
              <a:off x="3120032" y="1988914"/>
              <a:ext cx="228535" cy="330481"/>
              <a:chOff x="4493120" y="4093618"/>
              <a:chExt cx="228535" cy="330481"/>
            </a:xfrm>
          </p:grpSpPr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DB074FBE-60B0-964D-BA9C-2C07332F5CC6}"/>
                  </a:ext>
                </a:extLst>
              </p:cNvPr>
              <p:cNvSpPr/>
              <p:nvPr/>
            </p:nvSpPr>
            <p:spPr>
              <a:xfrm rot="11272197">
                <a:off x="4493120" y="434849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2D4D82B3-3FD0-6148-A597-B312ABD59913}"/>
                  </a:ext>
                </a:extLst>
              </p:cNvPr>
              <p:cNvSpPr/>
              <p:nvPr/>
            </p:nvSpPr>
            <p:spPr>
              <a:xfrm rot="11272197">
                <a:off x="4645455" y="4243511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Oval 131">
                <a:extLst>
                  <a:ext uri="{FF2B5EF4-FFF2-40B4-BE49-F238E27FC236}">
                    <a16:creationId xmlns:a16="http://schemas.microsoft.com/office/drawing/2014/main" id="{B5D83EE4-34D4-0B48-BC08-A3F608F46938}"/>
                  </a:ext>
                </a:extLst>
              </p:cNvPr>
              <p:cNvSpPr/>
              <p:nvPr/>
            </p:nvSpPr>
            <p:spPr>
              <a:xfrm rot="11272197">
                <a:off x="4533355" y="4093618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3" name="Straight Connector 132">
                <a:extLst>
                  <a:ext uri="{FF2B5EF4-FFF2-40B4-BE49-F238E27FC236}">
                    <a16:creationId xmlns:a16="http://schemas.microsoft.com/office/drawing/2014/main" id="{1C212EFF-12BC-304B-9417-21ACFE6D4E0B}"/>
                  </a:ext>
                </a:extLst>
              </p:cNvPr>
              <p:cNvCxnSpPr/>
              <p:nvPr/>
            </p:nvCxnSpPr>
            <p:spPr>
              <a:xfrm rot="11272197" flipH="1">
                <a:off x="4539259" y="4269419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>
                <a:extLst>
                  <a:ext uri="{FF2B5EF4-FFF2-40B4-BE49-F238E27FC236}">
                    <a16:creationId xmlns:a16="http://schemas.microsoft.com/office/drawing/2014/main" id="{3DD079DB-118F-6D43-9DC0-500FD536A0BB}"/>
                  </a:ext>
                </a:extLst>
              </p:cNvPr>
              <p:cNvCxnSpPr/>
              <p:nvPr/>
            </p:nvCxnSpPr>
            <p:spPr>
              <a:xfrm rot="11272197" flipH="1" flipV="1">
                <a:off x="4556599" y="4139915"/>
                <a:ext cx="133350" cy="13472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DCA8AE4B-F736-B244-992B-CD8DEBA54BB3}"/>
                </a:ext>
              </a:extLst>
            </p:cNvPr>
            <p:cNvGrpSpPr/>
            <p:nvPr/>
          </p:nvGrpSpPr>
          <p:grpSpPr>
            <a:xfrm rot="15974830">
              <a:off x="2975395" y="2347497"/>
              <a:ext cx="228535" cy="330481"/>
              <a:chOff x="4493120" y="4093618"/>
              <a:chExt cx="228535" cy="330481"/>
            </a:xfrm>
          </p:grpSpPr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E42BF647-D226-2343-AB2E-5D5107D4E973}"/>
                  </a:ext>
                </a:extLst>
              </p:cNvPr>
              <p:cNvSpPr/>
              <p:nvPr/>
            </p:nvSpPr>
            <p:spPr>
              <a:xfrm rot="11272197">
                <a:off x="4493120" y="434849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Oval 125">
                <a:extLst>
                  <a:ext uri="{FF2B5EF4-FFF2-40B4-BE49-F238E27FC236}">
                    <a16:creationId xmlns:a16="http://schemas.microsoft.com/office/drawing/2014/main" id="{D77F8D95-9F58-A649-AE71-FF50913CB7E6}"/>
                  </a:ext>
                </a:extLst>
              </p:cNvPr>
              <p:cNvSpPr/>
              <p:nvPr/>
            </p:nvSpPr>
            <p:spPr>
              <a:xfrm rot="11272197">
                <a:off x="4645455" y="4243511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Oval 126">
                <a:extLst>
                  <a:ext uri="{FF2B5EF4-FFF2-40B4-BE49-F238E27FC236}">
                    <a16:creationId xmlns:a16="http://schemas.microsoft.com/office/drawing/2014/main" id="{84B3FB97-75F9-984B-8DC2-81DA72C01C7A}"/>
                  </a:ext>
                </a:extLst>
              </p:cNvPr>
              <p:cNvSpPr/>
              <p:nvPr/>
            </p:nvSpPr>
            <p:spPr>
              <a:xfrm rot="11272197">
                <a:off x="4533355" y="4093618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28" name="Straight Connector 127">
                <a:extLst>
                  <a:ext uri="{FF2B5EF4-FFF2-40B4-BE49-F238E27FC236}">
                    <a16:creationId xmlns:a16="http://schemas.microsoft.com/office/drawing/2014/main" id="{0066A0D1-B891-664C-8AEF-15A521FE1554}"/>
                  </a:ext>
                </a:extLst>
              </p:cNvPr>
              <p:cNvCxnSpPr/>
              <p:nvPr/>
            </p:nvCxnSpPr>
            <p:spPr>
              <a:xfrm rot="11272197" flipH="1">
                <a:off x="4539259" y="4269419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Connector 128">
                <a:extLst>
                  <a:ext uri="{FF2B5EF4-FFF2-40B4-BE49-F238E27FC236}">
                    <a16:creationId xmlns:a16="http://schemas.microsoft.com/office/drawing/2014/main" id="{0EB07AD1-1A91-F84E-A7F8-37E307FDD263}"/>
                  </a:ext>
                </a:extLst>
              </p:cNvPr>
              <p:cNvCxnSpPr/>
              <p:nvPr/>
            </p:nvCxnSpPr>
            <p:spPr>
              <a:xfrm rot="11272197" flipH="1" flipV="1">
                <a:off x="4556599" y="4139915"/>
                <a:ext cx="133350" cy="13472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3FEE0522-603C-AD48-8890-B14A9ACACA55}"/>
                </a:ext>
              </a:extLst>
            </p:cNvPr>
            <p:cNvGrpSpPr/>
            <p:nvPr/>
          </p:nvGrpSpPr>
          <p:grpSpPr>
            <a:xfrm rot="17560465">
              <a:off x="2496929" y="1603188"/>
              <a:ext cx="228535" cy="330481"/>
              <a:chOff x="4493120" y="4093618"/>
              <a:chExt cx="228535" cy="330481"/>
            </a:xfrm>
          </p:grpSpPr>
          <p:sp>
            <p:nvSpPr>
              <p:cNvPr id="120" name="Oval 119">
                <a:extLst>
                  <a:ext uri="{FF2B5EF4-FFF2-40B4-BE49-F238E27FC236}">
                    <a16:creationId xmlns:a16="http://schemas.microsoft.com/office/drawing/2014/main" id="{53C48506-A05E-BE44-91EB-9DB187244622}"/>
                  </a:ext>
                </a:extLst>
              </p:cNvPr>
              <p:cNvSpPr/>
              <p:nvPr/>
            </p:nvSpPr>
            <p:spPr>
              <a:xfrm rot="11272197">
                <a:off x="4493120" y="434849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Oval 120">
                <a:extLst>
                  <a:ext uri="{FF2B5EF4-FFF2-40B4-BE49-F238E27FC236}">
                    <a16:creationId xmlns:a16="http://schemas.microsoft.com/office/drawing/2014/main" id="{B9C4BB75-954F-E742-ACBD-EAE1F01B14BF}"/>
                  </a:ext>
                </a:extLst>
              </p:cNvPr>
              <p:cNvSpPr/>
              <p:nvPr/>
            </p:nvSpPr>
            <p:spPr>
              <a:xfrm rot="11272197">
                <a:off x="4645455" y="4243511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Oval 121">
                <a:extLst>
                  <a:ext uri="{FF2B5EF4-FFF2-40B4-BE49-F238E27FC236}">
                    <a16:creationId xmlns:a16="http://schemas.microsoft.com/office/drawing/2014/main" id="{CC1004FC-2758-DF4F-A1C0-8C278D128F74}"/>
                  </a:ext>
                </a:extLst>
              </p:cNvPr>
              <p:cNvSpPr/>
              <p:nvPr/>
            </p:nvSpPr>
            <p:spPr>
              <a:xfrm rot="11272197">
                <a:off x="4533355" y="4093618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23" name="Straight Connector 122">
                <a:extLst>
                  <a:ext uri="{FF2B5EF4-FFF2-40B4-BE49-F238E27FC236}">
                    <a16:creationId xmlns:a16="http://schemas.microsoft.com/office/drawing/2014/main" id="{B5A2C55D-403A-CA41-AF3E-96B7CC81235F}"/>
                  </a:ext>
                </a:extLst>
              </p:cNvPr>
              <p:cNvCxnSpPr/>
              <p:nvPr/>
            </p:nvCxnSpPr>
            <p:spPr>
              <a:xfrm rot="11272197" flipH="1">
                <a:off x="4539259" y="4269419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>
                <a:extLst>
                  <a:ext uri="{FF2B5EF4-FFF2-40B4-BE49-F238E27FC236}">
                    <a16:creationId xmlns:a16="http://schemas.microsoft.com/office/drawing/2014/main" id="{263F1F75-718F-0A4F-9A8F-7EF72C20670F}"/>
                  </a:ext>
                </a:extLst>
              </p:cNvPr>
              <p:cNvCxnSpPr/>
              <p:nvPr/>
            </p:nvCxnSpPr>
            <p:spPr>
              <a:xfrm rot="11272197" flipH="1" flipV="1">
                <a:off x="4556599" y="4139915"/>
                <a:ext cx="133350" cy="13472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ADED205D-5944-D649-9F62-5F9B1CEBE94B}"/>
                </a:ext>
              </a:extLst>
            </p:cNvPr>
            <p:cNvGrpSpPr/>
            <p:nvPr/>
          </p:nvGrpSpPr>
          <p:grpSpPr>
            <a:xfrm rot="13589202">
              <a:off x="3224595" y="2684403"/>
              <a:ext cx="228535" cy="330481"/>
              <a:chOff x="4493120" y="4093618"/>
              <a:chExt cx="228535" cy="330481"/>
            </a:xfrm>
          </p:grpSpPr>
          <p:sp>
            <p:nvSpPr>
              <p:cNvPr id="115" name="Oval 114">
                <a:extLst>
                  <a:ext uri="{FF2B5EF4-FFF2-40B4-BE49-F238E27FC236}">
                    <a16:creationId xmlns:a16="http://schemas.microsoft.com/office/drawing/2014/main" id="{6EEFF612-ED9A-514B-B711-C87629630BBF}"/>
                  </a:ext>
                </a:extLst>
              </p:cNvPr>
              <p:cNvSpPr/>
              <p:nvPr/>
            </p:nvSpPr>
            <p:spPr>
              <a:xfrm rot="11272197">
                <a:off x="4493120" y="434849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Oval 115">
                <a:extLst>
                  <a:ext uri="{FF2B5EF4-FFF2-40B4-BE49-F238E27FC236}">
                    <a16:creationId xmlns:a16="http://schemas.microsoft.com/office/drawing/2014/main" id="{C02986A8-1C15-ED41-88D2-9D3F75D71743}"/>
                  </a:ext>
                </a:extLst>
              </p:cNvPr>
              <p:cNvSpPr/>
              <p:nvPr/>
            </p:nvSpPr>
            <p:spPr>
              <a:xfrm rot="11272197">
                <a:off x="4645455" y="4243511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Oval 116">
                <a:extLst>
                  <a:ext uri="{FF2B5EF4-FFF2-40B4-BE49-F238E27FC236}">
                    <a16:creationId xmlns:a16="http://schemas.microsoft.com/office/drawing/2014/main" id="{14388280-C7B3-B248-AE58-73F9808014DE}"/>
                  </a:ext>
                </a:extLst>
              </p:cNvPr>
              <p:cNvSpPr/>
              <p:nvPr/>
            </p:nvSpPr>
            <p:spPr>
              <a:xfrm rot="11272197">
                <a:off x="4533355" y="4093618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8" name="Straight Connector 117">
                <a:extLst>
                  <a:ext uri="{FF2B5EF4-FFF2-40B4-BE49-F238E27FC236}">
                    <a16:creationId xmlns:a16="http://schemas.microsoft.com/office/drawing/2014/main" id="{354A0A50-34BD-DB45-9FC2-F8FA5EC488E6}"/>
                  </a:ext>
                </a:extLst>
              </p:cNvPr>
              <p:cNvCxnSpPr/>
              <p:nvPr/>
            </p:nvCxnSpPr>
            <p:spPr>
              <a:xfrm rot="11272197" flipH="1">
                <a:off x="4539259" y="4269419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>
                <a:extLst>
                  <a:ext uri="{FF2B5EF4-FFF2-40B4-BE49-F238E27FC236}">
                    <a16:creationId xmlns:a16="http://schemas.microsoft.com/office/drawing/2014/main" id="{631D7FFF-2E8C-C34B-8FA0-0B87264CC6A1}"/>
                  </a:ext>
                </a:extLst>
              </p:cNvPr>
              <p:cNvCxnSpPr/>
              <p:nvPr/>
            </p:nvCxnSpPr>
            <p:spPr>
              <a:xfrm rot="11272197" flipH="1" flipV="1">
                <a:off x="4556599" y="4139915"/>
                <a:ext cx="133350" cy="13472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CDFBAE64-B562-5B4E-B77D-3727A84A6AD6}"/>
                </a:ext>
              </a:extLst>
            </p:cNvPr>
            <p:cNvGrpSpPr/>
            <p:nvPr/>
          </p:nvGrpSpPr>
          <p:grpSpPr>
            <a:xfrm rot="17634860">
              <a:off x="3043417" y="3049086"/>
              <a:ext cx="228535" cy="330481"/>
              <a:chOff x="4493120" y="4093618"/>
              <a:chExt cx="228535" cy="330481"/>
            </a:xfrm>
          </p:grpSpPr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C285C0F6-8F00-B842-9D1E-39EC351C361E}"/>
                  </a:ext>
                </a:extLst>
              </p:cNvPr>
              <p:cNvSpPr/>
              <p:nvPr/>
            </p:nvSpPr>
            <p:spPr>
              <a:xfrm rot="11272197">
                <a:off x="4493120" y="434849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Oval 110">
                <a:extLst>
                  <a:ext uri="{FF2B5EF4-FFF2-40B4-BE49-F238E27FC236}">
                    <a16:creationId xmlns:a16="http://schemas.microsoft.com/office/drawing/2014/main" id="{53EF67C1-75E2-694D-A5D2-D5F9007176EB}"/>
                  </a:ext>
                </a:extLst>
              </p:cNvPr>
              <p:cNvSpPr/>
              <p:nvPr/>
            </p:nvSpPr>
            <p:spPr>
              <a:xfrm rot="11272197">
                <a:off x="4645455" y="4243511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Oval 111">
                <a:extLst>
                  <a:ext uri="{FF2B5EF4-FFF2-40B4-BE49-F238E27FC236}">
                    <a16:creationId xmlns:a16="http://schemas.microsoft.com/office/drawing/2014/main" id="{6B883BA7-341A-DF47-B228-9306D0C8DE4B}"/>
                  </a:ext>
                </a:extLst>
              </p:cNvPr>
              <p:cNvSpPr/>
              <p:nvPr/>
            </p:nvSpPr>
            <p:spPr>
              <a:xfrm rot="11272197">
                <a:off x="4533355" y="4093618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3" name="Straight Connector 112">
                <a:extLst>
                  <a:ext uri="{FF2B5EF4-FFF2-40B4-BE49-F238E27FC236}">
                    <a16:creationId xmlns:a16="http://schemas.microsoft.com/office/drawing/2014/main" id="{73B5B1D0-EE2F-A544-BD3D-CA5120272925}"/>
                  </a:ext>
                </a:extLst>
              </p:cNvPr>
              <p:cNvCxnSpPr/>
              <p:nvPr/>
            </p:nvCxnSpPr>
            <p:spPr>
              <a:xfrm rot="11272197" flipH="1">
                <a:off x="4539259" y="4269419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67AEC26F-2FE6-ED47-AE98-6BB246D3127F}"/>
                  </a:ext>
                </a:extLst>
              </p:cNvPr>
              <p:cNvCxnSpPr/>
              <p:nvPr/>
            </p:nvCxnSpPr>
            <p:spPr>
              <a:xfrm rot="11272197" flipH="1" flipV="1">
                <a:off x="4556599" y="4139915"/>
                <a:ext cx="133350" cy="13472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4B7ACA6F-CC23-7545-A441-EC18D30F160C}"/>
                </a:ext>
              </a:extLst>
            </p:cNvPr>
            <p:cNvGrpSpPr/>
            <p:nvPr/>
          </p:nvGrpSpPr>
          <p:grpSpPr>
            <a:xfrm rot="12917490">
              <a:off x="3458434" y="2222660"/>
              <a:ext cx="228535" cy="330481"/>
              <a:chOff x="4493120" y="4093618"/>
              <a:chExt cx="228535" cy="330481"/>
            </a:xfrm>
          </p:grpSpPr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EBC4085E-E909-164D-9D8B-72BC179C45FD}"/>
                  </a:ext>
                </a:extLst>
              </p:cNvPr>
              <p:cNvSpPr/>
              <p:nvPr/>
            </p:nvSpPr>
            <p:spPr>
              <a:xfrm rot="11272197">
                <a:off x="4493120" y="434849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Oval 105">
                <a:extLst>
                  <a:ext uri="{FF2B5EF4-FFF2-40B4-BE49-F238E27FC236}">
                    <a16:creationId xmlns:a16="http://schemas.microsoft.com/office/drawing/2014/main" id="{238D84F6-164F-4441-9BA6-1938049DF547}"/>
                  </a:ext>
                </a:extLst>
              </p:cNvPr>
              <p:cNvSpPr/>
              <p:nvPr/>
            </p:nvSpPr>
            <p:spPr>
              <a:xfrm rot="11272197">
                <a:off x="4645455" y="4243511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Oval 106">
                <a:extLst>
                  <a:ext uri="{FF2B5EF4-FFF2-40B4-BE49-F238E27FC236}">
                    <a16:creationId xmlns:a16="http://schemas.microsoft.com/office/drawing/2014/main" id="{D2313DBB-4D9F-354A-AA5F-560438812FA7}"/>
                  </a:ext>
                </a:extLst>
              </p:cNvPr>
              <p:cNvSpPr/>
              <p:nvPr/>
            </p:nvSpPr>
            <p:spPr>
              <a:xfrm rot="11272197">
                <a:off x="4533355" y="4093618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8" name="Straight Connector 107">
                <a:extLst>
                  <a:ext uri="{FF2B5EF4-FFF2-40B4-BE49-F238E27FC236}">
                    <a16:creationId xmlns:a16="http://schemas.microsoft.com/office/drawing/2014/main" id="{780C701E-7A24-D84F-A9B9-48B2B577AA25}"/>
                  </a:ext>
                </a:extLst>
              </p:cNvPr>
              <p:cNvCxnSpPr/>
              <p:nvPr/>
            </p:nvCxnSpPr>
            <p:spPr>
              <a:xfrm rot="11272197" flipH="1">
                <a:off x="4539259" y="4269419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id="{BFADED6F-E51F-FA49-BD40-1017A9EB29D4}"/>
                  </a:ext>
                </a:extLst>
              </p:cNvPr>
              <p:cNvCxnSpPr/>
              <p:nvPr/>
            </p:nvCxnSpPr>
            <p:spPr>
              <a:xfrm rot="11272197" flipH="1" flipV="1">
                <a:off x="4556599" y="4139915"/>
                <a:ext cx="133350" cy="13472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39CAE0AA-D0C8-0D4F-A182-C84FF5C72C36}"/>
                </a:ext>
              </a:extLst>
            </p:cNvPr>
            <p:cNvGrpSpPr/>
            <p:nvPr/>
          </p:nvGrpSpPr>
          <p:grpSpPr>
            <a:xfrm rot="9312053">
              <a:off x="3640824" y="2580197"/>
              <a:ext cx="228535" cy="330481"/>
              <a:chOff x="4493120" y="4093618"/>
              <a:chExt cx="228535" cy="330481"/>
            </a:xfrm>
          </p:grpSpPr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3BB27296-FFBE-1C4D-9C34-4D31D858B2E4}"/>
                  </a:ext>
                </a:extLst>
              </p:cNvPr>
              <p:cNvSpPr/>
              <p:nvPr/>
            </p:nvSpPr>
            <p:spPr>
              <a:xfrm rot="11272197">
                <a:off x="4493120" y="434849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6A27233E-B23B-7F49-B325-A8B80AC3CAE7}"/>
                  </a:ext>
                </a:extLst>
              </p:cNvPr>
              <p:cNvSpPr/>
              <p:nvPr/>
            </p:nvSpPr>
            <p:spPr>
              <a:xfrm rot="11272197">
                <a:off x="4645455" y="4243511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id="{F9E7E0E0-591E-664A-B24A-FCE603C050CB}"/>
                  </a:ext>
                </a:extLst>
              </p:cNvPr>
              <p:cNvSpPr/>
              <p:nvPr/>
            </p:nvSpPr>
            <p:spPr>
              <a:xfrm rot="11272197">
                <a:off x="4533355" y="4093618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EAF131A6-D5B9-0447-9A06-617831AB3B78}"/>
                  </a:ext>
                </a:extLst>
              </p:cNvPr>
              <p:cNvCxnSpPr/>
              <p:nvPr/>
            </p:nvCxnSpPr>
            <p:spPr>
              <a:xfrm rot="11272197" flipH="1">
                <a:off x="4539259" y="4269419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C3B9BBCE-B142-DE49-80C3-0AE48CB6B462}"/>
                  </a:ext>
                </a:extLst>
              </p:cNvPr>
              <p:cNvCxnSpPr/>
              <p:nvPr/>
            </p:nvCxnSpPr>
            <p:spPr>
              <a:xfrm rot="11272197" flipH="1" flipV="1">
                <a:off x="4556599" y="4139915"/>
                <a:ext cx="133350" cy="13472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40A19272-01CA-1446-BDA6-F6480D38F78D}"/>
                </a:ext>
              </a:extLst>
            </p:cNvPr>
            <p:cNvGrpSpPr/>
            <p:nvPr/>
          </p:nvGrpSpPr>
          <p:grpSpPr>
            <a:xfrm rot="16681216">
              <a:off x="3474842" y="2983888"/>
              <a:ext cx="228535" cy="330481"/>
              <a:chOff x="4493120" y="4093618"/>
              <a:chExt cx="228535" cy="330481"/>
            </a:xfrm>
          </p:grpSpPr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BE382792-7120-C846-B025-1BAF54C4D06B}"/>
                  </a:ext>
                </a:extLst>
              </p:cNvPr>
              <p:cNvSpPr/>
              <p:nvPr/>
            </p:nvSpPr>
            <p:spPr>
              <a:xfrm rot="11272197">
                <a:off x="4493120" y="434849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DC8FD2BB-1522-7E45-A9D8-9ADEA689FFBF}"/>
                  </a:ext>
                </a:extLst>
              </p:cNvPr>
              <p:cNvSpPr/>
              <p:nvPr/>
            </p:nvSpPr>
            <p:spPr>
              <a:xfrm rot="11272197">
                <a:off x="4645455" y="4243511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Oval 96">
                <a:extLst>
                  <a:ext uri="{FF2B5EF4-FFF2-40B4-BE49-F238E27FC236}">
                    <a16:creationId xmlns:a16="http://schemas.microsoft.com/office/drawing/2014/main" id="{47946BD7-F7A7-7149-A0A4-7CD19FF9B4BD}"/>
                  </a:ext>
                </a:extLst>
              </p:cNvPr>
              <p:cNvSpPr/>
              <p:nvPr/>
            </p:nvSpPr>
            <p:spPr>
              <a:xfrm rot="11272197">
                <a:off x="4533355" y="4093618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98" name="Straight Connector 97">
                <a:extLst>
                  <a:ext uri="{FF2B5EF4-FFF2-40B4-BE49-F238E27FC236}">
                    <a16:creationId xmlns:a16="http://schemas.microsoft.com/office/drawing/2014/main" id="{3B3AB304-45E8-CC4D-8874-7C86DC831D18}"/>
                  </a:ext>
                </a:extLst>
              </p:cNvPr>
              <p:cNvCxnSpPr/>
              <p:nvPr/>
            </p:nvCxnSpPr>
            <p:spPr>
              <a:xfrm rot="11272197" flipH="1">
                <a:off x="4539259" y="4269419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FF2B5EF4-FFF2-40B4-BE49-F238E27FC236}">
                    <a16:creationId xmlns:a16="http://schemas.microsoft.com/office/drawing/2014/main" id="{3FB3B552-02DD-FC48-9748-A4CEBECCF677}"/>
                  </a:ext>
                </a:extLst>
              </p:cNvPr>
              <p:cNvCxnSpPr/>
              <p:nvPr/>
            </p:nvCxnSpPr>
            <p:spPr>
              <a:xfrm rot="11272197" flipH="1" flipV="1">
                <a:off x="4556599" y="4139915"/>
                <a:ext cx="133350" cy="13472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9627D629-150F-C24C-9B0F-27A7099BD007}"/>
                </a:ext>
              </a:extLst>
            </p:cNvPr>
            <p:cNvSpPr/>
            <p:nvPr/>
          </p:nvSpPr>
          <p:spPr>
            <a:xfrm>
              <a:off x="1432273" y="3289326"/>
              <a:ext cx="76200" cy="75600"/>
            </a:xfrm>
            <a:prstGeom prst="ellipse">
              <a:avLst/>
            </a:prstGeom>
            <a:solidFill>
              <a:schemeClr val="bg2">
                <a:lumMod val="10000"/>
              </a:schemeClr>
            </a:solidFill>
            <a:ln>
              <a:solidFill>
                <a:schemeClr val="bg2">
                  <a:lumMod val="1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DEB36912-F555-A548-8B01-137167A01DBE}"/>
                </a:ext>
              </a:extLst>
            </p:cNvPr>
            <p:cNvSpPr/>
            <p:nvPr/>
          </p:nvSpPr>
          <p:spPr>
            <a:xfrm>
              <a:off x="2955891" y="2798797"/>
              <a:ext cx="76200" cy="75600"/>
            </a:xfrm>
            <a:prstGeom prst="ellipse">
              <a:avLst/>
            </a:prstGeom>
            <a:solidFill>
              <a:schemeClr val="bg2">
                <a:lumMod val="10000"/>
              </a:schemeClr>
            </a:solidFill>
            <a:ln>
              <a:solidFill>
                <a:schemeClr val="bg2">
                  <a:lumMod val="1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70D5AB80-D76E-EC47-8E31-A310B3891E40}"/>
                </a:ext>
              </a:extLst>
            </p:cNvPr>
            <p:cNvSpPr/>
            <p:nvPr/>
          </p:nvSpPr>
          <p:spPr>
            <a:xfrm>
              <a:off x="1666876" y="1675406"/>
              <a:ext cx="76200" cy="75600"/>
            </a:xfrm>
            <a:prstGeom prst="ellipse">
              <a:avLst/>
            </a:prstGeom>
            <a:solidFill>
              <a:schemeClr val="bg2">
                <a:lumMod val="10000"/>
              </a:schemeClr>
            </a:solidFill>
            <a:ln>
              <a:solidFill>
                <a:schemeClr val="bg2">
                  <a:lumMod val="1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A00D2067-EE32-AD43-A592-9AA357E591DF}"/>
                </a:ext>
              </a:extLst>
            </p:cNvPr>
            <p:cNvSpPr/>
            <p:nvPr/>
          </p:nvSpPr>
          <p:spPr>
            <a:xfrm>
              <a:off x="3028544" y="1650227"/>
              <a:ext cx="76200" cy="75600"/>
            </a:xfrm>
            <a:prstGeom prst="ellipse">
              <a:avLst/>
            </a:prstGeom>
            <a:solidFill>
              <a:schemeClr val="bg2">
                <a:lumMod val="10000"/>
              </a:schemeClr>
            </a:solidFill>
            <a:ln>
              <a:solidFill>
                <a:schemeClr val="bg2">
                  <a:lumMod val="1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DD11EB37-3F0C-9048-B5D6-E82694A01EBE}"/>
                </a:ext>
              </a:extLst>
            </p:cNvPr>
            <p:cNvGrpSpPr/>
            <p:nvPr/>
          </p:nvGrpSpPr>
          <p:grpSpPr>
            <a:xfrm rot="2310742">
              <a:off x="1950246" y="2938305"/>
              <a:ext cx="955180" cy="322572"/>
              <a:chOff x="4912220" y="4495226"/>
              <a:chExt cx="955180" cy="322572"/>
            </a:xfrm>
          </p:grpSpPr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7EF525B9-573D-6143-B354-2CC1D0B011ED}"/>
                  </a:ext>
                </a:extLst>
              </p:cNvPr>
              <p:cNvSpPr/>
              <p:nvPr/>
            </p:nvSpPr>
            <p:spPr>
              <a:xfrm rot="11272197">
                <a:off x="4912220" y="4742198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DDF9B675-EB43-964A-BE1A-546C293F4E68}"/>
                  </a:ext>
                </a:extLst>
              </p:cNvPr>
              <p:cNvCxnSpPr/>
              <p:nvPr/>
            </p:nvCxnSpPr>
            <p:spPr>
              <a:xfrm rot="11272197" flipH="1">
                <a:off x="5101705" y="4688107"/>
                <a:ext cx="180975" cy="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27028924-2DE4-914A-B5D7-3BBDFE7668E5}"/>
                  </a:ext>
                </a:extLst>
              </p:cNvPr>
              <p:cNvCxnSpPr/>
              <p:nvPr/>
            </p:nvCxnSpPr>
            <p:spPr>
              <a:xfrm rot="11272197" flipH="1">
                <a:off x="5289964" y="4582910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086A6E0C-B2E9-104D-AA7B-26CA86754E22}"/>
                  </a:ext>
                </a:extLst>
              </p:cNvPr>
              <p:cNvCxnSpPr/>
              <p:nvPr/>
            </p:nvCxnSpPr>
            <p:spPr>
              <a:xfrm rot="11272197" flipH="1">
                <a:off x="5567259" y="4616026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75F598BE-0D9C-0346-AAE5-A2447BB97586}"/>
                  </a:ext>
                </a:extLst>
              </p:cNvPr>
              <p:cNvCxnSpPr>
                <a:endCxn id="89" idx="5"/>
              </p:cNvCxnSpPr>
              <p:nvPr/>
            </p:nvCxnSpPr>
            <p:spPr>
              <a:xfrm>
                <a:off x="5431061" y="4594759"/>
                <a:ext cx="103804" cy="112412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C86F39F6-5019-9440-8B0D-80D685D08C5A}"/>
                  </a:ext>
                </a:extLst>
              </p:cNvPr>
              <p:cNvSpPr/>
              <p:nvPr/>
            </p:nvSpPr>
            <p:spPr>
              <a:xfrm rot="11272197">
                <a:off x="5064555" y="4637210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DE0F40A0-C503-8E48-80BD-658F25E06407}"/>
                  </a:ext>
                </a:extLst>
              </p:cNvPr>
              <p:cNvSpPr/>
              <p:nvPr/>
            </p:nvSpPr>
            <p:spPr>
              <a:xfrm rot="11272197">
                <a:off x="4946358" y="4495226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Oval 86">
                <a:extLst>
                  <a:ext uri="{FF2B5EF4-FFF2-40B4-BE49-F238E27FC236}">
                    <a16:creationId xmlns:a16="http://schemas.microsoft.com/office/drawing/2014/main" id="{9EAD0490-EDA5-7948-A541-58DCE61AF862}"/>
                  </a:ext>
                </a:extLst>
              </p:cNvPr>
              <p:cNvSpPr/>
              <p:nvPr/>
            </p:nvSpPr>
            <p:spPr>
              <a:xfrm rot="11272197">
                <a:off x="5243824" y="4661990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17F18772-BA5D-9549-9BBC-9EEDE94F1DFD}"/>
                  </a:ext>
                </a:extLst>
              </p:cNvPr>
              <p:cNvSpPr/>
              <p:nvPr/>
            </p:nvSpPr>
            <p:spPr>
              <a:xfrm rot="11272197">
                <a:off x="5392961" y="455695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BC35B3AD-A95F-B342-AACC-74ABA61FB337}"/>
                  </a:ext>
                </a:extLst>
              </p:cNvPr>
              <p:cNvSpPr/>
              <p:nvPr/>
            </p:nvSpPr>
            <p:spPr>
              <a:xfrm rot="11272197">
                <a:off x="5519792" y="4699537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58C64636-0348-7C48-92BE-90BA12943898}"/>
                  </a:ext>
                </a:extLst>
              </p:cNvPr>
              <p:cNvSpPr/>
              <p:nvPr/>
            </p:nvSpPr>
            <p:spPr>
              <a:xfrm rot="11272197">
                <a:off x="5667375" y="4586936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8E46D122-E698-F548-A1B3-E1D4DA2E723F}"/>
                  </a:ext>
                </a:extLst>
              </p:cNvPr>
              <p:cNvCxnSpPr/>
              <p:nvPr/>
            </p:nvCxnSpPr>
            <p:spPr>
              <a:xfrm rot="11272197" flipH="1">
                <a:off x="4958359" y="4663118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4C3CAABF-2A38-9D47-8486-A2FB27D9A057}"/>
                  </a:ext>
                </a:extLst>
              </p:cNvPr>
              <p:cNvCxnSpPr/>
              <p:nvPr/>
            </p:nvCxnSpPr>
            <p:spPr>
              <a:xfrm rot="11272197" flipH="1" flipV="1">
                <a:off x="4975699" y="4533614"/>
                <a:ext cx="133350" cy="13472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F5EC6E9C-EF7E-F540-8D91-B2C03ED0215C}"/>
                  </a:ext>
                </a:extLst>
              </p:cNvPr>
              <p:cNvCxnSpPr/>
              <p:nvPr/>
            </p:nvCxnSpPr>
            <p:spPr>
              <a:xfrm>
                <a:off x="5708650" y="4627572"/>
                <a:ext cx="120650" cy="123594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4" name="Oval 93">
                <a:extLst>
                  <a:ext uri="{FF2B5EF4-FFF2-40B4-BE49-F238E27FC236}">
                    <a16:creationId xmlns:a16="http://schemas.microsoft.com/office/drawing/2014/main" id="{5EE82B96-80FE-C549-9D08-5CFAC819B4BE}"/>
                  </a:ext>
                </a:extLst>
              </p:cNvPr>
              <p:cNvSpPr/>
              <p:nvPr/>
            </p:nvSpPr>
            <p:spPr>
              <a:xfrm rot="11272197">
                <a:off x="5791200" y="4713365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DAD40B49-77D2-6A46-A54D-2E9E0CDDA838}"/>
                </a:ext>
              </a:extLst>
            </p:cNvPr>
            <p:cNvGrpSpPr/>
            <p:nvPr/>
          </p:nvGrpSpPr>
          <p:grpSpPr>
            <a:xfrm rot="13589202">
              <a:off x="1798680" y="3170246"/>
              <a:ext cx="228535" cy="330481"/>
              <a:chOff x="4493120" y="4093618"/>
              <a:chExt cx="228535" cy="330481"/>
            </a:xfrm>
          </p:grpSpPr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21BBD936-DCD8-9547-9E78-EF6227049CC0}"/>
                  </a:ext>
                </a:extLst>
              </p:cNvPr>
              <p:cNvSpPr/>
              <p:nvPr/>
            </p:nvSpPr>
            <p:spPr>
              <a:xfrm rot="11272197">
                <a:off x="4493120" y="434849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2364A1CB-2151-D143-8125-DF1D6D430825}"/>
                  </a:ext>
                </a:extLst>
              </p:cNvPr>
              <p:cNvSpPr/>
              <p:nvPr/>
            </p:nvSpPr>
            <p:spPr>
              <a:xfrm rot="11272197">
                <a:off x="4645455" y="4243511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34EA8B32-0AB9-5040-BB3F-271D58B268DA}"/>
                  </a:ext>
                </a:extLst>
              </p:cNvPr>
              <p:cNvSpPr/>
              <p:nvPr/>
            </p:nvSpPr>
            <p:spPr>
              <a:xfrm rot="11272197">
                <a:off x="4533355" y="4093618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B7D36D3C-FED2-B141-87C2-1BA58B3D3FC6}"/>
                  </a:ext>
                </a:extLst>
              </p:cNvPr>
              <p:cNvCxnSpPr/>
              <p:nvPr/>
            </p:nvCxnSpPr>
            <p:spPr>
              <a:xfrm rot="11272197" flipH="1">
                <a:off x="4539259" y="4269419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D4AB8755-224D-C24D-BAA2-9051BC8024A3}"/>
                  </a:ext>
                </a:extLst>
              </p:cNvPr>
              <p:cNvCxnSpPr/>
              <p:nvPr/>
            </p:nvCxnSpPr>
            <p:spPr>
              <a:xfrm rot="11272197" flipH="1" flipV="1">
                <a:off x="4556599" y="4139915"/>
                <a:ext cx="133350" cy="13472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82" name="Rectangle 181">
            <a:extLst>
              <a:ext uri="{FF2B5EF4-FFF2-40B4-BE49-F238E27FC236}">
                <a16:creationId xmlns:a16="http://schemas.microsoft.com/office/drawing/2014/main" id="{48E55BCC-EB35-C441-B6B8-2FF66FCC0CEA}"/>
              </a:ext>
            </a:extLst>
          </p:cNvPr>
          <p:cNvSpPr/>
          <p:nvPr/>
        </p:nvSpPr>
        <p:spPr>
          <a:xfrm>
            <a:off x="336987" y="1542071"/>
            <a:ext cx="6606057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200" b="1" dirty="0">
                <a:solidFill>
                  <a:srgbClr val="FF0000"/>
                </a:solidFill>
                <a:latin typeface="PT Sans" panose="020B0503020203020204"/>
                <a:cs typeface="Calibri" panose="020F0502020204030204" pitchFamily="34" charset="0"/>
              </a:rPr>
              <a:t>QM polarization due to the MM part included</a:t>
            </a:r>
            <a:r>
              <a:rPr lang="en-US" sz="2200" dirty="0">
                <a:solidFill>
                  <a:srgbClr val="FF0000"/>
                </a:solidFill>
                <a:latin typeface="PT Sans" panose="020B0503020203020204"/>
                <a:cs typeface="Calibri" panose="020F0502020204030204" pitchFamily="34" charset="0"/>
              </a:rPr>
              <a:t>. </a:t>
            </a:r>
            <a:br>
              <a:rPr lang="en-US" sz="2200" dirty="0">
                <a:solidFill>
                  <a:srgbClr val="FF0000"/>
                </a:solidFill>
                <a:latin typeface="PT Sans" panose="020B0503020203020204"/>
                <a:cs typeface="Calibri" panose="020F0502020204030204" pitchFamily="34" charset="0"/>
              </a:rPr>
            </a:br>
            <a:endParaRPr lang="en-US" sz="2200" dirty="0">
              <a:solidFill>
                <a:srgbClr val="FF0000"/>
              </a:solidFill>
              <a:latin typeface="PT Sans" panose="020B0503020203020204"/>
              <a:cs typeface="Calibri" panose="020F0502020204030204" pitchFamily="34" charset="0"/>
            </a:endParaRPr>
          </a:p>
        </p:txBody>
      </p:sp>
      <p:sp>
        <p:nvSpPr>
          <p:cNvPr id="183" name="Rectangle 182">
            <a:extLst>
              <a:ext uri="{FF2B5EF4-FFF2-40B4-BE49-F238E27FC236}">
                <a16:creationId xmlns:a16="http://schemas.microsoft.com/office/drawing/2014/main" id="{AAA85111-FF0E-B04B-89C1-32316AEEA5CC}"/>
              </a:ext>
            </a:extLst>
          </p:cNvPr>
          <p:cNvSpPr/>
          <p:nvPr/>
        </p:nvSpPr>
        <p:spPr>
          <a:xfrm>
            <a:off x="1017473" y="5143329"/>
            <a:ext cx="60579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dirty="0">
                <a:solidFill>
                  <a:srgbClr val="000000"/>
                </a:solidFill>
                <a:latin typeface="Helvetica" pitchFamily="2" charset="0"/>
              </a:rPr>
              <a:t>Real Space multi-</a:t>
            </a:r>
            <a:r>
              <a:rPr lang="de-DE" dirty="0" err="1">
                <a:solidFill>
                  <a:srgbClr val="000000"/>
                </a:solidFill>
                <a:latin typeface="Helvetica" pitchFamily="2" charset="0"/>
              </a:rPr>
              <a:t>grid</a:t>
            </a:r>
            <a:r>
              <a:rPr lang="de-DE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de-DE" dirty="0" err="1">
                <a:solidFill>
                  <a:srgbClr val="000000"/>
                </a:solidFill>
                <a:latin typeface="Helvetica" pitchFamily="2" charset="0"/>
              </a:rPr>
              <a:t>approach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4" name="TextBox 183">
                <a:extLst>
                  <a:ext uri="{FF2B5EF4-FFF2-40B4-BE49-F238E27FC236}">
                    <a16:creationId xmlns:a16="http://schemas.microsoft.com/office/drawing/2014/main" id="{DA59F43B-63C7-7B46-9EBB-BE2669E54126}"/>
                  </a:ext>
                </a:extLst>
              </p:cNvPr>
              <p:cNvSpPr txBox="1"/>
              <p:nvPr/>
            </p:nvSpPr>
            <p:spPr>
              <a:xfrm>
                <a:off x="522411" y="3932906"/>
                <a:ext cx="6140335" cy="7348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𝐼</m:t>
                              </m:r>
                            </m:sub>
                          </m:sSub>
                          <m:r>
                            <a:rPr lang="en-US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𝜐</m:t>
                          </m:r>
                        </m:e>
                        <m:sub>
                          <m:r>
                            <a:rPr lang="en-US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</m:sub>
                        <m:sup>
                          <m:r>
                            <a:rPr lang="en-US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𝑠𝑚𝑒𝑎𝑟</m:t>
                          </m:r>
                        </m:sup>
                      </m:sSub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>
                                      <a:latin typeface="Cambria Math" panose="02040503050406030204" pitchFamily="18" charset="0"/>
                                    </a:rPr>
                                    <m:t>𝐫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>
                                      <a:latin typeface="Cambria Math" panose="02040503050406030204" pitchFamily="18" charset="0"/>
                                    </a:rPr>
                                    <m:t>𝐑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sub>
                          </m:sSub>
                        </m:sub>
                        <m:sup/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1">
                                                  <a:latin typeface="Cambria Math" panose="02040503050406030204" pitchFamily="18" charset="0"/>
                                                </a:rPr>
                                                <m:t>𝐫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1">
                                                  <a:latin typeface="Cambria Math" panose="02040503050406030204" pitchFamily="18" charset="0"/>
                                                </a:rPr>
                                                <m:t>𝐑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𝐼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/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𝐺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𝑔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𝑙𝑜𝑤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>
                                          <a:latin typeface="Cambria Math" panose="02040503050406030204" pitchFamily="18" charset="0"/>
                                        </a:rPr>
                                        <m:t>𝐫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>
                                          <a:latin typeface="Cambria Math" panose="02040503050406030204" pitchFamily="18" charset="0"/>
                                        </a:rPr>
                                        <m:t>𝐑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84" name="TextBox 183">
                <a:extLst>
                  <a:ext uri="{FF2B5EF4-FFF2-40B4-BE49-F238E27FC236}">
                    <a16:creationId xmlns:a16="http://schemas.microsoft.com/office/drawing/2014/main" id="{DA59F43B-63C7-7B46-9EBB-BE2669E541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411" y="3932906"/>
                <a:ext cx="6140335" cy="734817"/>
              </a:xfrm>
              <a:prstGeom prst="rect">
                <a:avLst/>
              </a:prstGeom>
              <a:blipFill>
                <a:blip r:embed="rId3"/>
                <a:stretch>
                  <a:fillRect t="-132203" b="-17118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5" name="Rectangle 184">
            <a:extLst>
              <a:ext uri="{FF2B5EF4-FFF2-40B4-BE49-F238E27FC236}">
                <a16:creationId xmlns:a16="http://schemas.microsoft.com/office/drawing/2014/main" id="{4906495F-B886-6A4E-BDF2-0153AF0461B3}"/>
              </a:ext>
            </a:extLst>
          </p:cNvPr>
          <p:cNvSpPr/>
          <p:nvPr/>
        </p:nvSpPr>
        <p:spPr>
          <a:xfrm>
            <a:off x="3752663" y="4287249"/>
            <a:ext cx="567784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6000" dirty="0">
                <a:latin typeface="Calibri" panose="020F0502020204030204" pitchFamily="34" charset="0"/>
                <a:cs typeface="Calibri" panose="020F0502020204030204" pitchFamily="34" charset="0"/>
              </a:rPr>
              <a:t>+</a:t>
            </a:r>
            <a:endParaRPr lang="de-DE" sz="6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7" name="Rectangle 186">
                <a:extLst>
                  <a:ext uri="{FF2B5EF4-FFF2-40B4-BE49-F238E27FC236}">
                    <a16:creationId xmlns:a16="http://schemas.microsoft.com/office/drawing/2014/main" id="{B27C182E-9C56-7B40-9FBB-6B2B4B9A850A}"/>
                  </a:ext>
                </a:extLst>
              </p:cNvPr>
              <p:cNvSpPr/>
              <p:nvPr/>
            </p:nvSpPr>
            <p:spPr>
              <a:xfrm>
                <a:off x="1036643" y="2521261"/>
                <a:ext cx="5206746" cy="81881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𝑒𝑙𝑒𝑐𝑡𝑟𝑜𝑠𝑡𝑎𝑡𝑖𝑐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𝑄𝑀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𝑀𝑀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𝑀𝑀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𝐼</m:t>
                              </m:r>
                            </m:sub>
                          </m:sSub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𝜌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𝐫</m:t>
                                      </m:r>
                                    </m:e>
                                  </m:d>
                                  <m:sSubSup>
                                    <m:sSubSupPr>
                                      <m:ctrlPr>
                                        <a:rPr lang="en-US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𝜐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𝐼</m:t>
                                      </m:r>
                                    </m:sub>
                                    <m:sup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𝑠𝑚𝑒𝑎𝑟</m:t>
                                      </m:r>
                                    </m:sup>
                                  </m:sSubSup>
                                  <m:d>
                                    <m:dPr>
                                      <m:ctrlPr>
                                        <a:rPr lang="en-US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𝐫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𝐑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𝐼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num>
                                <m:den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>
                                              <a:latin typeface="Cambria Math" panose="02040503050406030204" pitchFamily="18" charset="0"/>
                                            </a:rPr>
                                            <m:t>𝐫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>
                                              <a:latin typeface="Cambria Math" panose="02040503050406030204" pitchFamily="18" charset="0"/>
                                            </a:rPr>
                                            <m:t>𝐑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𝐼</m:t>
                                          </m:r>
                                        </m:sub>
                                      </m:sSub>
                                    </m:e>
                                  </m:d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b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𝐫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87" name="Rectangle 186">
                <a:extLst>
                  <a:ext uri="{FF2B5EF4-FFF2-40B4-BE49-F238E27FC236}">
                    <a16:creationId xmlns:a16="http://schemas.microsoft.com/office/drawing/2014/main" id="{B27C182E-9C56-7B40-9FBB-6B2B4B9A85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6643" y="2521261"/>
                <a:ext cx="5206746" cy="818814"/>
              </a:xfrm>
              <a:prstGeom prst="rect">
                <a:avLst/>
              </a:prstGeom>
              <a:blipFill>
                <a:blip r:embed="rId4"/>
                <a:stretch>
                  <a:fillRect t="-132308" b="-18923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C3995F98-FC84-4FBF-8DB9-0CC984ACEA89}"/>
              </a:ext>
            </a:extLst>
          </p:cNvPr>
          <p:cNvSpPr/>
          <p:nvPr/>
        </p:nvSpPr>
        <p:spPr>
          <a:xfrm>
            <a:off x="9194417" y="1400310"/>
            <a:ext cx="1109335" cy="109621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3D64E2B9-D503-48D6-B70A-ECC5BD257C79}"/>
              </a:ext>
            </a:extLst>
          </p:cNvPr>
          <p:cNvSpPr/>
          <p:nvPr/>
        </p:nvSpPr>
        <p:spPr>
          <a:xfrm>
            <a:off x="7960333" y="1361364"/>
            <a:ext cx="1061593" cy="1096513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BBB480BB-45C6-461A-99CE-D5E89864334C}"/>
              </a:ext>
            </a:extLst>
          </p:cNvPr>
          <p:cNvSpPr/>
          <p:nvPr/>
        </p:nvSpPr>
        <p:spPr>
          <a:xfrm>
            <a:off x="9021926" y="1567044"/>
            <a:ext cx="172492" cy="420165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487F6667-5FC4-4CDC-B0AD-1C228AD54590}"/>
              </a:ext>
            </a:extLst>
          </p:cNvPr>
          <p:cNvSpPr/>
          <p:nvPr/>
        </p:nvSpPr>
        <p:spPr>
          <a:xfrm>
            <a:off x="10303752" y="1613148"/>
            <a:ext cx="148732" cy="420165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" name="Google Shape;82;p1">
            <a:extLst>
              <a:ext uri="{FF2B5EF4-FFF2-40B4-BE49-F238E27FC236}">
                <a16:creationId xmlns:a16="http://schemas.microsoft.com/office/drawing/2014/main" id="{4BD031F2-602A-4DE3-A0FC-6DF973D9267C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15535" y="1466623"/>
            <a:ext cx="4958969" cy="1111026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DB42ED26-4B5E-47A1-8F0A-50901361F3B0}"/>
              </a:ext>
            </a:extLst>
          </p:cNvPr>
          <p:cNvSpPr/>
          <p:nvPr/>
        </p:nvSpPr>
        <p:spPr>
          <a:xfrm>
            <a:off x="7960332" y="1418194"/>
            <a:ext cx="2305329" cy="1096513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A1EEBFEC-9650-409C-9A92-A86FA1C797B0}"/>
              </a:ext>
            </a:extLst>
          </p:cNvPr>
          <p:cNvSpPr/>
          <p:nvPr/>
        </p:nvSpPr>
        <p:spPr>
          <a:xfrm>
            <a:off x="10265662" y="1613148"/>
            <a:ext cx="207047" cy="420165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294452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DF74114-8791-4A5D-AB67-BCC6CB9ADE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840" y="2935975"/>
            <a:ext cx="1238788" cy="1009574"/>
          </a:xfrm>
          <a:prstGeom prst="rect">
            <a:avLst/>
          </a:prstGeom>
        </p:spPr>
      </p:pic>
      <p:pic>
        <p:nvPicPr>
          <p:cNvPr id="167" name="Рисунок 166">
            <a:extLst>
              <a:ext uri="{FF2B5EF4-FFF2-40B4-BE49-F238E27FC236}">
                <a16:creationId xmlns:a16="http://schemas.microsoft.com/office/drawing/2014/main" id="{FBC4D3A1-5073-4D1B-92BB-FBD64D1548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4998" y="2938460"/>
            <a:ext cx="1238788" cy="1009574"/>
          </a:xfrm>
          <a:prstGeom prst="rect">
            <a:avLst/>
          </a:prstGeom>
        </p:spPr>
      </p:pic>
      <p:pic>
        <p:nvPicPr>
          <p:cNvPr id="168" name="Рисунок 167">
            <a:extLst>
              <a:ext uri="{FF2B5EF4-FFF2-40B4-BE49-F238E27FC236}">
                <a16:creationId xmlns:a16="http://schemas.microsoft.com/office/drawing/2014/main" id="{8E35FDA2-F52B-48D8-B622-108D682BFB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182" y="3946193"/>
            <a:ext cx="1238788" cy="1009574"/>
          </a:xfrm>
          <a:prstGeom prst="rect">
            <a:avLst/>
          </a:prstGeom>
        </p:spPr>
      </p:pic>
      <p:pic>
        <p:nvPicPr>
          <p:cNvPr id="169" name="Рисунок 168">
            <a:extLst>
              <a:ext uri="{FF2B5EF4-FFF2-40B4-BE49-F238E27FC236}">
                <a16:creationId xmlns:a16="http://schemas.microsoft.com/office/drawing/2014/main" id="{43726DA4-BC94-4893-B676-56FAE82113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0859" y="3942926"/>
            <a:ext cx="1238788" cy="1009574"/>
          </a:xfrm>
          <a:prstGeom prst="rect">
            <a:avLst/>
          </a:prstGeom>
        </p:spPr>
      </p:pic>
      <p:pic>
        <p:nvPicPr>
          <p:cNvPr id="170" name="Рисунок 169">
            <a:extLst>
              <a:ext uri="{FF2B5EF4-FFF2-40B4-BE49-F238E27FC236}">
                <a16:creationId xmlns:a16="http://schemas.microsoft.com/office/drawing/2014/main" id="{276EA788-2184-4F83-997C-91E691126A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4906" y="2940427"/>
            <a:ext cx="1238788" cy="1009574"/>
          </a:xfrm>
          <a:prstGeom prst="rect">
            <a:avLst/>
          </a:prstGeom>
        </p:spPr>
      </p:pic>
      <p:pic>
        <p:nvPicPr>
          <p:cNvPr id="171" name="Рисунок 170">
            <a:extLst>
              <a:ext uri="{FF2B5EF4-FFF2-40B4-BE49-F238E27FC236}">
                <a16:creationId xmlns:a16="http://schemas.microsoft.com/office/drawing/2014/main" id="{C7C3699D-1044-49FC-8862-131101DFD4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9450" y="4941631"/>
            <a:ext cx="1238788" cy="1009574"/>
          </a:xfrm>
          <a:prstGeom prst="rect">
            <a:avLst/>
          </a:prstGeom>
        </p:spPr>
      </p:pic>
      <p:pic>
        <p:nvPicPr>
          <p:cNvPr id="172" name="Рисунок 171">
            <a:extLst>
              <a:ext uri="{FF2B5EF4-FFF2-40B4-BE49-F238E27FC236}">
                <a16:creationId xmlns:a16="http://schemas.microsoft.com/office/drawing/2014/main" id="{51F86158-C977-4AD4-9C3A-3F34D46891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235" y="4947481"/>
            <a:ext cx="1238788" cy="1009574"/>
          </a:xfrm>
          <a:prstGeom prst="rect">
            <a:avLst/>
          </a:prstGeom>
        </p:spPr>
      </p:pic>
      <p:pic>
        <p:nvPicPr>
          <p:cNvPr id="173" name="Рисунок 172">
            <a:extLst>
              <a:ext uri="{FF2B5EF4-FFF2-40B4-BE49-F238E27FC236}">
                <a16:creationId xmlns:a16="http://schemas.microsoft.com/office/drawing/2014/main" id="{FB93B71B-4915-4733-A9EA-136FA65BF2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6611" y="4932473"/>
            <a:ext cx="1238788" cy="10095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7C1138C-9BF1-9743-B63E-2A762FA3D7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270000"/>
            <a:ext cx="11072813" cy="926326"/>
          </a:xfrm>
        </p:spPr>
        <p:txBody>
          <a:bodyPr/>
          <a:lstStyle/>
          <a:p>
            <a:pPr algn="l"/>
            <a:r>
              <a:rPr lang="en-GB" b="1" dirty="0"/>
              <a:t>Fully periodic QM/MM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75C88C-9906-9647-9FE9-674EF553CB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FD0A2-323C-544B-81C5-8198DDC55B73}" type="slidenum">
              <a:rPr lang="en-US" smtClean="0"/>
              <a:pPr/>
              <a:t>6</a:t>
            </a:fld>
            <a:endParaRPr lang="en-US" dirty="0"/>
          </a:p>
        </p:txBody>
      </p:sp>
      <p:grpSp>
        <p:nvGrpSpPr>
          <p:cNvPr id="321" name="Group 320">
            <a:extLst>
              <a:ext uri="{FF2B5EF4-FFF2-40B4-BE49-F238E27FC236}">
                <a16:creationId xmlns:a16="http://schemas.microsoft.com/office/drawing/2014/main" id="{303AEA7E-F295-A547-98A0-6B10533C0C9B}"/>
              </a:ext>
            </a:extLst>
          </p:cNvPr>
          <p:cNvGrpSpPr>
            <a:grpSpLocks noChangeAspect="1"/>
          </p:cNvGrpSpPr>
          <p:nvPr/>
        </p:nvGrpSpPr>
        <p:grpSpPr>
          <a:xfrm>
            <a:off x="1102818" y="3550767"/>
            <a:ext cx="2963105" cy="1796485"/>
            <a:chOff x="628650" y="1511300"/>
            <a:chExt cx="3435350" cy="2082800"/>
          </a:xfrm>
        </p:grpSpPr>
        <p:sp>
          <p:nvSpPr>
            <p:cNvPr id="322" name="Rounded Rectangle 321">
              <a:extLst>
                <a:ext uri="{FF2B5EF4-FFF2-40B4-BE49-F238E27FC236}">
                  <a16:creationId xmlns:a16="http://schemas.microsoft.com/office/drawing/2014/main" id="{0BFFCAFF-3823-454F-9FC4-8C736B184784}"/>
                </a:ext>
              </a:extLst>
            </p:cNvPr>
            <p:cNvSpPr/>
            <p:nvPr/>
          </p:nvSpPr>
          <p:spPr>
            <a:xfrm>
              <a:off x="628650" y="1511300"/>
              <a:ext cx="3435350" cy="2082800"/>
            </a:xfrm>
            <a:prstGeom prst="roundRect">
              <a:avLst/>
            </a:prstGeom>
            <a:solidFill>
              <a:srgbClr val="52AF70"/>
            </a:solidFill>
            <a:ln>
              <a:solidFill>
                <a:schemeClr val="tx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3" name="Rounded Rectangle 322">
              <a:extLst>
                <a:ext uri="{FF2B5EF4-FFF2-40B4-BE49-F238E27FC236}">
                  <a16:creationId xmlns:a16="http://schemas.microsoft.com/office/drawing/2014/main" id="{2DE8AEF4-E3CB-FD4A-B1C5-9CE15353D234}"/>
                </a:ext>
              </a:extLst>
            </p:cNvPr>
            <p:cNvSpPr/>
            <p:nvPr/>
          </p:nvSpPr>
          <p:spPr>
            <a:xfrm>
              <a:off x="1434382" y="1972120"/>
              <a:ext cx="1413072" cy="1147813"/>
            </a:xfrm>
            <a:prstGeom prst="roundRect">
              <a:avLst/>
            </a:prstGeom>
            <a:solidFill>
              <a:srgbClr val="F08F3A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4" name="TextBox 323">
              <a:extLst>
                <a:ext uri="{FF2B5EF4-FFF2-40B4-BE49-F238E27FC236}">
                  <a16:creationId xmlns:a16="http://schemas.microsoft.com/office/drawing/2014/main" id="{A95684F3-ABFB-7B46-B7EA-194306C61016}"/>
                </a:ext>
              </a:extLst>
            </p:cNvPr>
            <p:cNvSpPr txBox="1"/>
            <p:nvPr/>
          </p:nvSpPr>
          <p:spPr>
            <a:xfrm>
              <a:off x="3365500" y="1593334"/>
              <a:ext cx="698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Helvetica"/>
                  <a:cs typeface="Helvetica"/>
                </a:rPr>
                <a:t>MM</a:t>
              </a:r>
            </a:p>
          </p:txBody>
        </p:sp>
        <p:sp>
          <p:nvSpPr>
            <p:cNvPr id="325" name="TextBox 324">
              <a:extLst>
                <a:ext uri="{FF2B5EF4-FFF2-40B4-BE49-F238E27FC236}">
                  <a16:creationId xmlns:a16="http://schemas.microsoft.com/office/drawing/2014/main" id="{6EA7A144-E700-6E44-8A0C-B0E6D5C5B1CD}"/>
                </a:ext>
              </a:extLst>
            </p:cNvPr>
            <p:cNvSpPr txBox="1"/>
            <p:nvPr/>
          </p:nvSpPr>
          <p:spPr>
            <a:xfrm>
              <a:off x="2186106" y="2084305"/>
              <a:ext cx="698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FFFFFF"/>
                  </a:solidFill>
                  <a:latin typeface="Helvetica"/>
                  <a:cs typeface="Helvetica"/>
                </a:rPr>
                <a:t>QM</a:t>
              </a:r>
            </a:p>
          </p:txBody>
        </p:sp>
        <p:grpSp>
          <p:nvGrpSpPr>
            <p:cNvPr id="326" name="Group 325">
              <a:extLst>
                <a:ext uri="{FF2B5EF4-FFF2-40B4-BE49-F238E27FC236}">
                  <a16:creationId xmlns:a16="http://schemas.microsoft.com/office/drawing/2014/main" id="{AE3B0031-A8FF-0445-A473-44C1F999B890}"/>
                </a:ext>
              </a:extLst>
            </p:cNvPr>
            <p:cNvGrpSpPr/>
            <p:nvPr/>
          </p:nvGrpSpPr>
          <p:grpSpPr>
            <a:xfrm>
              <a:off x="1038225" y="2116355"/>
              <a:ext cx="1063626" cy="499545"/>
              <a:chOff x="4946649" y="2730800"/>
              <a:chExt cx="1063626" cy="499545"/>
            </a:xfrm>
          </p:grpSpPr>
          <p:sp>
            <p:nvSpPr>
              <p:cNvPr id="435" name="Hexagon 434">
                <a:extLst>
                  <a:ext uri="{FF2B5EF4-FFF2-40B4-BE49-F238E27FC236}">
                    <a16:creationId xmlns:a16="http://schemas.microsoft.com/office/drawing/2014/main" id="{43B99D63-AAE2-4E4E-969B-106DE7A7A754}"/>
                  </a:ext>
                </a:extLst>
              </p:cNvPr>
              <p:cNvSpPr/>
              <p:nvPr/>
            </p:nvSpPr>
            <p:spPr>
              <a:xfrm>
                <a:off x="5613400" y="2768600"/>
                <a:ext cx="368300" cy="343932"/>
              </a:xfrm>
              <a:prstGeom prst="hexagon">
                <a:avLst/>
              </a:prstGeom>
              <a:noFill/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6" name="Oval 435">
                <a:extLst>
                  <a:ext uri="{FF2B5EF4-FFF2-40B4-BE49-F238E27FC236}">
                    <a16:creationId xmlns:a16="http://schemas.microsoft.com/office/drawing/2014/main" id="{4996C0FE-B9F5-254A-A638-7F9E6AFB888D}"/>
                  </a:ext>
                </a:extLst>
              </p:cNvPr>
              <p:cNvSpPr/>
              <p:nvPr/>
            </p:nvSpPr>
            <p:spPr>
              <a:xfrm>
                <a:off x="5667375" y="2730800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37" name="Straight Connector 436">
                <a:extLst>
                  <a:ext uri="{FF2B5EF4-FFF2-40B4-BE49-F238E27FC236}">
                    <a16:creationId xmlns:a16="http://schemas.microsoft.com/office/drawing/2014/main" id="{18B510A5-5E31-A64E-8605-487DDBC85F71}"/>
                  </a:ext>
                </a:extLst>
              </p:cNvPr>
              <p:cNvCxnSpPr/>
              <p:nvPr/>
            </p:nvCxnSpPr>
            <p:spPr>
              <a:xfrm flipH="1">
                <a:off x="5432425" y="2940763"/>
                <a:ext cx="180975" cy="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8" name="Straight Connector 437">
                <a:extLst>
                  <a:ext uri="{FF2B5EF4-FFF2-40B4-BE49-F238E27FC236}">
                    <a16:creationId xmlns:a16="http://schemas.microsoft.com/office/drawing/2014/main" id="{A771203E-243A-8D43-868B-90F1E0245A33}"/>
                  </a:ext>
                </a:extLst>
              </p:cNvPr>
              <p:cNvCxnSpPr/>
              <p:nvPr/>
            </p:nvCxnSpPr>
            <p:spPr>
              <a:xfrm flipH="1">
                <a:off x="5299075" y="2941476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9" name="Straight Connector 438">
                <a:extLst>
                  <a:ext uri="{FF2B5EF4-FFF2-40B4-BE49-F238E27FC236}">
                    <a16:creationId xmlns:a16="http://schemas.microsoft.com/office/drawing/2014/main" id="{699AE061-878F-0148-8A79-3CDFDB2F0B38}"/>
                  </a:ext>
                </a:extLst>
              </p:cNvPr>
              <p:cNvCxnSpPr/>
              <p:nvPr/>
            </p:nvCxnSpPr>
            <p:spPr>
              <a:xfrm flipH="1">
                <a:off x="4984749" y="3065939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0" name="Straight Connector 439">
                <a:extLst>
                  <a:ext uri="{FF2B5EF4-FFF2-40B4-BE49-F238E27FC236}">
                    <a16:creationId xmlns:a16="http://schemas.microsoft.com/office/drawing/2014/main" id="{D157E37A-9948-3041-A47F-6B87743DB9B7}"/>
                  </a:ext>
                </a:extLst>
              </p:cNvPr>
              <p:cNvCxnSpPr/>
              <p:nvPr/>
            </p:nvCxnSpPr>
            <p:spPr>
              <a:xfrm flipH="1">
                <a:off x="5118100" y="3065939"/>
                <a:ext cx="180975" cy="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1" name="Oval 440">
                <a:extLst>
                  <a:ext uri="{FF2B5EF4-FFF2-40B4-BE49-F238E27FC236}">
                    <a16:creationId xmlns:a16="http://schemas.microsoft.com/office/drawing/2014/main" id="{20812E99-A18D-A148-BC39-B7050D36BA37}"/>
                  </a:ext>
                </a:extLst>
              </p:cNvPr>
              <p:cNvSpPr/>
              <p:nvPr/>
            </p:nvSpPr>
            <p:spPr>
              <a:xfrm>
                <a:off x="5857875" y="2730800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2" name="Oval 441">
                <a:extLst>
                  <a:ext uri="{FF2B5EF4-FFF2-40B4-BE49-F238E27FC236}">
                    <a16:creationId xmlns:a16="http://schemas.microsoft.com/office/drawing/2014/main" id="{9CD2C307-043C-A94F-903F-6F971847D1C6}"/>
                  </a:ext>
                </a:extLst>
              </p:cNvPr>
              <p:cNvSpPr/>
              <p:nvPr/>
            </p:nvSpPr>
            <p:spPr>
              <a:xfrm>
                <a:off x="5575300" y="2903676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3" name="Oval 442">
                <a:extLst>
                  <a:ext uri="{FF2B5EF4-FFF2-40B4-BE49-F238E27FC236}">
                    <a16:creationId xmlns:a16="http://schemas.microsoft.com/office/drawing/2014/main" id="{5C93D7F3-50FB-1449-A07A-7FAF03144BCE}"/>
                  </a:ext>
                </a:extLst>
              </p:cNvPr>
              <p:cNvSpPr/>
              <p:nvPr/>
            </p:nvSpPr>
            <p:spPr>
              <a:xfrm>
                <a:off x="5934075" y="2903676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4" name="Oval 443">
                <a:extLst>
                  <a:ext uri="{FF2B5EF4-FFF2-40B4-BE49-F238E27FC236}">
                    <a16:creationId xmlns:a16="http://schemas.microsoft.com/office/drawing/2014/main" id="{E1EE8429-BE4E-C24B-AF7F-F402461355B2}"/>
                  </a:ext>
                </a:extLst>
              </p:cNvPr>
              <p:cNvSpPr/>
              <p:nvPr/>
            </p:nvSpPr>
            <p:spPr>
              <a:xfrm>
                <a:off x="5667375" y="3074732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5" name="Oval 444">
                <a:extLst>
                  <a:ext uri="{FF2B5EF4-FFF2-40B4-BE49-F238E27FC236}">
                    <a16:creationId xmlns:a16="http://schemas.microsoft.com/office/drawing/2014/main" id="{6F15481E-93D5-B64A-B0C6-F5A77A2AA6EE}"/>
                  </a:ext>
                </a:extLst>
              </p:cNvPr>
              <p:cNvSpPr/>
              <p:nvPr/>
            </p:nvSpPr>
            <p:spPr>
              <a:xfrm>
                <a:off x="5857875" y="3074732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6" name="Oval 445">
                <a:extLst>
                  <a:ext uri="{FF2B5EF4-FFF2-40B4-BE49-F238E27FC236}">
                    <a16:creationId xmlns:a16="http://schemas.microsoft.com/office/drawing/2014/main" id="{E416B051-45EE-BE4A-AA62-7B995A612699}"/>
                  </a:ext>
                </a:extLst>
              </p:cNvPr>
              <p:cNvSpPr/>
              <p:nvPr/>
            </p:nvSpPr>
            <p:spPr>
              <a:xfrm>
                <a:off x="5394326" y="2903676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7" name="Oval 446">
                <a:extLst>
                  <a:ext uri="{FF2B5EF4-FFF2-40B4-BE49-F238E27FC236}">
                    <a16:creationId xmlns:a16="http://schemas.microsoft.com/office/drawing/2014/main" id="{16D80C04-A67A-BC4A-9214-926F1ADCE9E9}"/>
                  </a:ext>
                </a:extLst>
              </p:cNvPr>
              <p:cNvSpPr/>
              <p:nvPr/>
            </p:nvSpPr>
            <p:spPr>
              <a:xfrm>
                <a:off x="5260975" y="302813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8" name="Oval 447">
                <a:extLst>
                  <a:ext uri="{FF2B5EF4-FFF2-40B4-BE49-F238E27FC236}">
                    <a16:creationId xmlns:a16="http://schemas.microsoft.com/office/drawing/2014/main" id="{41A9BFEF-1EA9-6C44-B0F5-55A1093CC459}"/>
                  </a:ext>
                </a:extLst>
              </p:cNvPr>
              <p:cNvSpPr/>
              <p:nvPr/>
            </p:nvSpPr>
            <p:spPr>
              <a:xfrm>
                <a:off x="5080000" y="302813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9" name="Oval 448">
                <a:extLst>
                  <a:ext uri="{FF2B5EF4-FFF2-40B4-BE49-F238E27FC236}">
                    <a16:creationId xmlns:a16="http://schemas.microsoft.com/office/drawing/2014/main" id="{20F1677E-84EC-BF46-B475-5808B70CF21E}"/>
                  </a:ext>
                </a:extLst>
              </p:cNvPr>
              <p:cNvSpPr/>
              <p:nvPr/>
            </p:nvSpPr>
            <p:spPr>
              <a:xfrm>
                <a:off x="4946649" y="3154745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27" name="Group 326">
              <a:extLst>
                <a:ext uri="{FF2B5EF4-FFF2-40B4-BE49-F238E27FC236}">
                  <a16:creationId xmlns:a16="http://schemas.microsoft.com/office/drawing/2014/main" id="{F463B189-2DB2-7248-887D-907135717BCD}"/>
                </a:ext>
              </a:extLst>
            </p:cNvPr>
            <p:cNvGrpSpPr/>
            <p:nvPr/>
          </p:nvGrpSpPr>
          <p:grpSpPr>
            <a:xfrm rot="5400000">
              <a:off x="532968" y="2730812"/>
              <a:ext cx="841376" cy="451526"/>
              <a:chOff x="4946649" y="3515419"/>
              <a:chExt cx="841376" cy="451526"/>
            </a:xfrm>
          </p:grpSpPr>
          <p:sp>
            <p:nvSpPr>
              <p:cNvPr id="422" name="Oval 421">
                <a:extLst>
                  <a:ext uri="{FF2B5EF4-FFF2-40B4-BE49-F238E27FC236}">
                    <a16:creationId xmlns:a16="http://schemas.microsoft.com/office/drawing/2014/main" id="{59E70F12-84C5-9745-BB5F-3E68DBE116F7}"/>
                  </a:ext>
                </a:extLst>
              </p:cNvPr>
              <p:cNvSpPr/>
              <p:nvPr/>
            </p:nvSpPr>
            <p:spPr>
              <a:xfrm>
                <a:off x="5711825" y="351541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23" name="Straight Connector 422">
                <a:extLst>
                  <a:ext uri="{FF2B5EF4-FFF2-40B4-BE49-F238E27FC236}">
                    <a16:creationId xmlns:a16="http://schemas.microsoft.com/office/drawing/2014/main" id="{1FE7312E-5013-2D4C-B32C-9D705D974282}"/>
                  </a:ext>
                </a:extLst>
              </p:cNvPr>
              <p:cNvCxnSpPr/>
              <p:nvPr/>
            </p:nvCxnSpPr>
            <p:spPr>
              <a:xfrm flipH="1">
                <a:off x="5432425" y="3677363"/>
                <a:ext cx="180975" cy="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4" name="Straight Connector 423">
                <a:extLst>
                  <a:ext uri="{FF2B5EF4-FFF2-40B4-BE49-F238E27FC236}">
                    <a16:creationId xmlns:a16="http://schemas.microsoft.com/office/drawing/2014/main" id="{DCBFD312-B106-7840-81F1-A60A3C61A6FE}"/>
                  </a:ext>
                </a:extLst>
              </p:cNvPr>
              <p:cNvCxnSpPr/>
              <p:nvPr/>
            </p:nvCxnSpPr>
            <p:spPr>
              <a:xfrm flipH="1">
                <a:off x="5299075" y="3678076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5" name="Straight Connector 424">
                <a:extLst>
                  <a:ext uri="{FF2B5EF4-FFF2-40B4-BE49-F238E27FC236}">
                    <a16:creationId xmlns:a16="http://schemas.microsoft.com/office/drawing/2014/main" id="{BA341844-9F5E-D942-B5F3-23F3DB196A48}"/>
                  </a:ext>
                </a:extLst>
              </p:cNvPr>
              <p:cNvCxnSpPr/>
              <p:nvPr/>
            </p:nvCxnSpPr>
            <p:spPr>
              <a:xfrm flipH="1">
                <a:off x="4984749" y="3802539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6" name="Straight Connector 425">
                <a:extLst>
                  <a:ext uri="{FF2B5EF4-FFF2-40B4-BE49-F238E27FC236}">
                    <a16:creationId xmlns:a16="http://schemas.microsoft.com/office/drawing/2014/main" id="{EA9C6FB3-4679-7346-A412-7E71A863705D}"/>
                  </a:ext>
                </a:extLst>
              </p:cNvPr>
              <p:cNvCxnSpPr/>
              <p:nvPr/>
            </p:nvCxnSpPr>
            <p:spPr>
              <a:xfrm flipH="1">
                <a:off x="5118100" y="3802539"/>
                <a:ext cx="180975" cy="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7" name="Oval 426">
                <a:extLst>
                  <a:ext uri="{FF2B5EF4-FFF2-40B4-BE49-F238E27FC236}">
                    <a16:creationId xmlns:a16="http://schemas.microsoft.com/office/drawing/2014/main" id="{00B1982C-162B-9E4A-9FE0-4D330412D509}"/>
                  </a:ext>
                </a:extLst>
              </p:cNvPr>
              <p:cNvSpPr/>
              <p:nvPr/>
            </p:nvSpPr>
            <p:spPr>
              <a:xfrm>
                <a:off x="5575300" y="3640276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8" name="Oval 427">
                <a:extLst>
                  <a:ext uri="{FF2B5EF4-FFF2-40B4-BE49-F238E27FC236}">
                    <a16:creationId xmlns:a16="http://schemas.microsoft.com/office/drawing/2014/main" id="{8328A2B8-9EE4-CF47-8FB8-3506DFDA2FA0}"/>
                  </a:ext>
                </a:extLst>
              </p:cNvPr>
              <p:cNvSpPr/>
              <p:nvPr/>
            </p:nvSpPr>
            <p:spPr>
              <a:xfrm>
                <a:off x="5711825" y="376473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9" name="Oval 428">
                <a:extLst>
                  <a:ext uri="{FF2B5EF4-FFF2-40B4-BE49-F238E27FC236}">
                    <a16:creationId xmlns:a16="http://schemas.microsoft.com/office/drawing/2014/main" id="{AD161D96-1C71-F644-AA07-99EC91C4AE32}"/>
                  </a:ext>
                </a:extLst>
              </p:cNvPr>
              <p:cNvSpPr/>
              <p:nvPr/>
            </p:nvSpPr>
            <p:spPr>
              <a:xfrm>
                <a:off x="5394326" y="3640276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0" name="Oval 429">
                <a:extLst>
                  <a:ext uri="{FF2B5EF4-FFF2-40B4-BE49-F238E27FC236}">
                    <a16:creationId xmlns:a16="http://schemas.microsoft.com/office/drawing/2014/main" id="{E0A5A1DE-37B4-5D47-ACD3-B459A7280FFF}"/>
                  </a:ext>
                </a:extLst>
              </p:cNvPr>
              <p:cNvSpPr/>
              <p:nvPr/>
            </p:nvSpPr>
            <p:spPr>
              <a:xfrm>
                <a:off x="5260975" y="376473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1" name="Oval 430">
                <a:extLst>
                  <a:ext uri="{FF2B5EF4-FFF2-40B4-BE49-F238E27FC236}">
                    <a16:creationId xmlns:a16="http://schemas.microsoft.com/office/drawing/2014/main" id="{0AC5157F-774F-5946-9E61-2E3BDFC10719}"/>
                  </a:ext>
                </a:extLst>
              </p:cNvPr>
              <p:cNvSpPr/>
              <p:nvPr/>
            </p:nvSpPr>
            <p:spPr>
              <a:xfrm>
                <a:off x="5080000" y="376473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2" name="Oval 431">
                <a:extLst>
                  <a:ext uri="{FF2B5EF4-FFF2-40B4-BE49-F238E27FC236}">
                    <a16:creationId xmlns:a16="http://schemas.microsoft.com/office/drawing/2014/main" id="{C6A268A7-9449-EA41-B4B3-04DC9C46BB62}"/>
                  </a:ext>
                </a:extLst>
              </p:cNvPr>
              <p:cNvSpPr/>
              <p:nvPr/>
            </p:nvSpPr>
            <p:spPr>
              <a:xfrm>
                <a:off x="4946649" y="3891345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33" name="Straight Connector 432">
                <a:extLst>
                  <a:ext uri="{FF2B5EF4-FFF2-40B4-BE49-F238E27FC236}">
                    <a16:creationId xmlns:a16="http://schemas.microsoft.com/office/drawing/2014/main" id="{B1995621-BB64-FC44-8C37-F96B89789945}"/>
                  </a:ext>
                </a:extLst>
              </p:cNvPr>
              <p:cNvCxnSpPr/>
              <p:nvPr/>
            </p:nvCxnSpPr>
            <p:spPr>
              <a:xfrm flipH="1">
                <a:off x="5616574" y="3553219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4" name="Straight Connector 433">
                <a:extLst>
                  <a:ext uri="{FF2B5EF4-FFF2-40B4-BE49-F238E27FC236}">
                    <a16:creationId xmlns:a16="http://schemas.microsoft.com/office/drawing/2014/main" id="{0767E7E0-6D96-7E44-9139-E92E5E69BA4D}"/>
                  </a:ext>
                </a:extLst>
              </p:cNvPr>
              <p:cNvCxnSpPr/>
              <p:nvPr/>
            </p:nvCxnSpPr>
            <p:spPr>
              <a:xfrm flipH="1" flipV="1">
                <a:off x="5616575" y="3675801"/>
                <a:ext cx="133350" cy="13472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28" name="Group 327">
              <a:extLst>
                <a:ext uri="{FF2B5EF4-FFF2-40B4-BE49-F238E27FC236}">
                  <a16:creationId xmlns:a16="http://schemas.microsoft.com/office/drawing/2014/main" id="{7301DD27-8BFD-C748-A451-627FF9BAA904}"/>
                </a:ext>
              </a:extLst>
            </p:cNvPr>
            <p:cNvGrpSpPr/>
            <p:nvPr/>
          </p:nvGrpSpPr>
          <p:grpSpPr>
            <a:xfrm rot="20303712">
              <a:off x="720726" y="1702629"/>
              <a:ext cx="841376" cy="451526"/>
              <a:chOff x="4946649" y="3515419"/>
              <a:chExt cx="841376" cy="451526"/>
            </a:xfrm>
          </p:grpSpPr>
          <p:sp>
            <p:nvSpPr>
              <p:cNvPr id="409" name="Oval 408">
                <a:extLst>
                  <a:ext uri="{FF2B5EF4-FFF2-40B4-BE49-F238E27FC236}">
                    <a16:creationId xmlns:a16="http://schemas.microsoft.com/office/drawing/2014/main" id="{9CF9685E-9EC1-D64C-A48C-F996B5B1EF75}"/>
                  </a:ext>
                </a:extLst>
              </p:cNvPr>
              <p:cNvSpPr/>
              <p:nvPr/>
            </p:nvSpPr>
            <p:spPr>
              <a:xfrm>
                <a:off x="5711825" y="351541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10" name="Straight Connector 409">
                <a:extLst>
                  <a:ext uri="{FF2B5EF4-FFF2-40B4-BE49-F238E27FC236}">
                    <a16:creationId xmlns:a16="http://schemas.microsoft.com/office/drawing/2014/main" id="{4445A179-ECCC-B747-9940-79C42106588D}"/>
                  </a:ext>
                </a:extLst>
              </p:cNvPr>
              <p:cNvCxnSpPr/>
              <p:nvPr/>
            </p:nvCxnSpPr>
            <p:spPr>
              <a:xfrm flipH="1">
                <a:off x="5432425" y="3677363"/>
                <a:ext cx="180975" cy="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1" name="Straight Connector 410">
                <a:extLst>
                  <a:ext uri="{FF2B5EF4-FFF2-40B4-BE49-F238E27FC236}">
                    <a16:creationId xmlns:a16="http://schemas.microsoft.com/office/drawing/2014/main" id="{EFB88AF3-8E71-394D-A74D-DB4A0D317FF2}"/>
                  </a:ext>
                </a:extLst>
              </p:cNvPr>
              <p:cNvCxnSpPr/>
              <p:nvPr/>
            </p:nvCxnSpPr>
            <p:spPr>
              <a:xfrm flipH="1">
                <a:off x="5299075" y="3678076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2" name="Straight Connector 411">
                <a:extLst>
                  <a:ext uri="{FF2B5EF4-FFF2-40B4-BE49-F238E27FC236}">
                    <a16:creationId xmlns:a16="http://schemas.microsoft.com/office/drawing/2014/main" id="{5AE0C76F-785C-BE4F-A328-73DAD711E1A3}"/>
                  </a:ext>
                </a:extLst>
              </p:cNvPr>
              <p:cNvCxnSpPr/>
              <p:nvPr/>
            </p:nvCxnSpPr>
            <p:spPr>
              <a:xfrm flipH="1">
                <a:off x="4984749" y="3802539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3" name="Straight Connector 412">
                <a:extLst>
                  <a:ext uri="{FF2B5EF4-FFF2-40B4-BE49-F238E27FC236}">
                    <a16:creationId xmlns:a16="http://schemas.microsoft.com/office/drawing/2014/main" id="{7FAF6A80-348C-7E4D-B0F3-EC2F334948E5}"/>
                  </a:ext>
                </a:extLst>
              </p:cNvPr>
              <p:cNvCxnSpPr/>
              <p:nvPr/>
            </p:nvCxnSpPr>
            <p:spPr>
              <a:xfrm flipH="1">
                <a:off x="5118100" y="3802539"/>
                <a:ext cx="180975" cy="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4" name="Oval 413">
                <a:extLst>
                  <a:ext uri="{FF2B5EF4-FFF2-40B4-BE49-F238E27FC236}">
                    <a16:creationId xmlns:a16="http://schemas.microsoft.com/office/drawing/2014/main" id="{419C3119-7978-4F41-BD30-935136391A93}"/>
                  </a:ext>
                </a:extLst>
              </p:cNvPr>
              <p:cNvSpPr/>
              <p:nvPr/>
            </p:nvSpPr>
            <p:spPr>
              <a:xfrm>
                <a:off x="5575300" y="3640276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5" name="Oval 414">
                <a:extLst>
                  <a:ext uri="{FF2B5EF4-FFF2-40B4-BE49-F238E27FC236}">
                    <a16:creationId xmlns:a16="http://schemas.microsoft.com/office/drawing/2014/main" id="{BA698D9C-6BD1-E848-B52B-0E49A65E97D0}"/>
                  </a:ext>
                </a:extLst>
              </p:cNvPr>
              <p:cNvSpPr/>
              <p:nvPr/>
            </p:nvSpPr>
            <p:spPr>
              <a:xfrm>
                <a:off x="5711825" y="376473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6" name="Oval 415">
                <a:extLst>
                  <a:ext uri="{FF2B5EF4-FFF2-40B4-BE49-F238E27FC236}">
                    <a16:creationId xmlns:a16="http://schemas.microsoft.com/office/drawing/2014/main" id="{5E369D2E-5477-C94A-B5DA-588A6D53A4FC}"/>
                  </a:ext>
                </a:extLst>
              </p:cNvPr>
              <p:cNvSpPr/>
              <p:nvPr/>
            </p:nvSpPr>
            <p:spPr>
              <a:xfrm>
                <a:off x="5394326" y="3640276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7" name="Oval 416">
                <a:extLst>
                  <a:ext uri="{FF2B5EF4-FFF2-40B4-BE49-F238E27FC236}">
                    <a16:creationId xmlns:a16="http://schemas.microsoft.com/office/drawing/2014/main" id="{C818F625-DC95-AC4F-8C52-05F05A04DD9B}"/>
                  </a:ext>
                </a:extLst>
              </p:cNvPr>
              <p:cNvSpPr/>
              <p:nvPr/>
            </p:nvSpPr>
            <p:spPr>
              <a:xfrm>
                <a:off x="5260975" y="376473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8" name="Oval 417">
                <a:extLst>
                  <a:ext uri="{FF2B5EF4-FFF2-40B4-BE49-F238E27FC236}">
                    <a16:creationId xmlns:a16="http://schemas.microsoft.com/office/drawing/2014/main" id="{410C178A-27D1-A842-A9FD-F0365F318E9C}"/>
                  </a:ext>
                </a:extLst>
              </p:cNvPr>
              <p:cNvSpPr/>
              <p:nvPr/>
            </p:nvSpPr>
            <p:spPr>
              <a:xfrm>
                <a:off x="5080000" y="376473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9" name="Oval 418">
                <a:extLst>
                  <a:ext uri="{FF2B5EF4-FFF2-40B4-BE49-F238E27FC236}">
                    <a16:creationId xmlns:a16="http://schemas.microsoft.com/office/drawing/2014/main" id="{CC6EAB30-02D0-5E4D-AB73-5EF91C98B516}"/>
                  </a:ext>
                </a:extLst>
              </p:cNvPr>
              <p:cNvSpPr/>
              <p:nvPr/>
            </p:nvSpPr>
            <p:spPr>
              <a:xfrm>
                <a:off x="4946649" y="3891345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20" name="Straight Connector 419">
                <a:extLst>
                  <a:ext uri="{FF2B5EF4-FFF2-40B4-BE49-F238E27FC236}">
                    <a16:creationId xmlns:a16="http://schemas.microsoft.com/office/drawing/2014/main" id="{B043798A-5D5D-7A45-9E10-181062D7364B}"/>
                  </a:ext>
                </a:extLst>
              </p:cNvPr>
              <p:cNvCxnSpPr/>
              <p:nvPr/>
            </p:nvCxnSpPr>
            <p:spPr>
              <a:xfrm flipH="1">
                <a:off x="5616574" y="3553219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1" name="Straight Connector 420">
                <a:extLst>
                  <a:ext uri="{FF2B5EF4-FFF2-40B4-BE49-F238E27FC236}">
                    <a16:creationId xmlns:a16="http://schemas.microsoft.com/office/drawing/2014/main" id="{F4B7AC06-1B8B-B046-BE5F-F35B1E08FB49}"/>
                  </a:ext>
                </a:extLst>
              </p:cNvPr>
              <p:cNvCxnSpPr/>
              <p:nvPr/>
            </p:nvCxnSpPr>
            <p:spPr>
              <a:xfrm flipH="1" flipV="1">
                <a:off x="5616575" y="3675801"/>
                <a:ext cx="133350" cy="13472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29" name="Group 328">
              <a:extLst>
                <a:ext uri="{FF2B5EF4-FFF2-40B4-BE49-F238E27FC236}">
                  <a16:creationId xmlns:a16="http://schemas.microsoft.com/office/drawing/2014/main" id="{9229DCB3-2336-1547-86C8-978E86F38F7D}"/>
                </a:ext>
              </a:extLst>
            </p:cNvPr>
            <p:cNvGrpSpPr/>
            <p:nvPr/>
          </p:nvGrpSpPr>
          <p:grpSpPr>
            <a:xfrm>
              <a:off x="1917765" y="1561493"/>
              <a:ext cx="228535" cy="330481"/>
              <a:chOff x="4493120" y="4093618"/>
              <a:chExt cx="228535" cy="330481"/>
            </a:xfrm>
          </p:grpSpPr>
          <p:sp>
            <p:nvSpPr>
              <p:cNvPr id="404" name="Oval 403">
                <a:extLst>
                  <a:ext uri="{FF2B5EF4-FFF2-40B4-BE49-F238E27FC236}">
                    <a16:creationId xmlns:a16="http://schemas.microsoft.com/office/drawing/2014/main" id="{69AB1FD7-FE2A-264E-989B-4EA9C34AE71F}"/>
                  </a:ext>
                </a:extLst>
              </p:cNvPr>
              <p:cNvSpPr/>
              <p:nvPr/>
            </p:nvSpPr>
            <p:spPr>
              <a:xfrm rot="11272197">
                <a:off x="4493120" y="434849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5" name="Oval 404">
                <a:extLst>
                  <a:ext uri="{FF2B5EF4-FFF2-40B4-BE49-F238E27FC236}">
                    <a16:creationId xmlns:a16="http://schemas.microsoft.com/office/drawing/2014/main" id="{DA1D0178-4964-5542-B1A1-5E757C6EF0A7}"/>
                  </a:ext>
                </a:extLst>
              </p:cNvPr>
              <p:cNvSpPr/>
              <p:nvPr/>
            </p:nvSpPr>
            <p:spPr>
              <a:xfrm rot="11272197">
                <a:off x="4645455" y="4243511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6" name="Oval 405">
                <a:extLst>
                  <a:ext uri="{FF2B5EF4-FFF2-40B4-BE49-F238E27FC236}">
                    <a16:creationId xmlns:a16="http://schemas.microsoft.com/office/drawing/2014/main" id="{BB806B97-3F0F-2742-98CB-0DAC30240EA0}"/>
                  </a:ext>
                </a:extLst>
              </p:cNvPr>
              <p:cNvSpPr/>
              <p:nvPr/>
            </p:nvSpPr>
            <p:spPr>
              <a:xfrm rot="11272197">
                <a:off x="4533355" y="4093618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07" name="Straight Connector 406">
                <a:extLst>
                  <a:ext uri="{FF2B5EF4-FFF2-40B4-BE49-F238E27FC236}">
                    <a16:creationId xmlns:a16="http://schemas.microsoft.com/office/drawing/2014/main" id="{516A6F95-7D86-144C-A2DB-8FC48B276410}"/>
                  </a:ext>
                </a:extLst>
              </p:cNvPr>
              <p:cNvCxnSpPr/>
              <p:nvPr/>
            </p:nvCxnSpPr>
            <p:spPr>
              <a:xfrm rot="11272197" flipH="1">
                <a:off x="4539259" y="4269419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8" name="Straight Connector 407">
                <a:extLst>
                  <a:ext uri="{FF2B5EF4-FFF2-40B4-BE49-F238E27FC236}">
                    <a16:creationId xmlns:a16="http://schemas.microsoft.com/office/drawing/2014/main" id="{1D0131A9-504E-8E49-AA61-2900087D0A13}"/>
                  </a:ext>
                </a:extLst>
              </p:cNvPr>
              <p:cNvCxnSpPr/>
              <p:nvPr/>
            </p:nvCxnSpPr>
            <p:spPr>
              <a:xfrm rot="11272197" flipH="1" flipV="1">
                <a:off x="4556599" y="4139915"/>
                <a:ext cx="133350" cy="13472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30" name="Group 329">
              <a:extLst>
                <a:ext uri="{FF2B5EF4-FFF2-40B4-BE49-F238E27FC236}">
                  <a16:creationId xmlns:a16="http://schemas.microsoft.com/office/drawing/2014/main" id="{75D41ED4-1F5C-6340-A2BD-5442DA53D5F4}"/>
                </a:ext>
              </a:extLst>
            </p:cNvPr>
            <p:cNvGrpSpPr/>
            <p:nvPr/>
          </p:nvGrpSpPr>
          <p:grpSpPr>
            <a:xfrm rot="6415490">
              <a:off x="3120032" y="1988914"/>
              <a:ext cx="228535" cy="330481"/>
              <a:chOff x="4493120" y="4093618"/>
              <a:chExt cx="228535" cy="330481"/>
            </a:xfrm>
          </p:grpSpPr>
          <p:sp>
            <p:nvSpPr>
              <p:cNvPr id="399" name="Oval 398">
                <a:extLst>
                  <a:ext uri="{FF2B5EF4-FFF2-40B4-BE49-F238E27FC236}">
                    <a16:creationId xmlns:a16="http://schemas.microsoft.com/office/drawing/2014/main" id="{11F5CF4F-5D16-084E-8422-EE2F744AFBF5}"/>
                  </a:ext>
                </a:extLst>
              </p:cNvPr>
              <p:cNvSpPr/>
              <p:nvPr/>
            </p:nvSpPr>
            <p:spPr>
              <a:xfrm rot="11272197">
                <a:off x="4493120" y="434849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0" name="Oval 399">
                <a:extLst>
                  <a:ext uri="{FF2B5EF4-FFF2-40B4-BE49-F238E27FC236}">
                    <a16:creationId xmlns:a16="http://schemas.microsoft.com/office/drawing/2014/main" id="{D8A78BCA-E381-3D4E-BA55-D75E1E545E91}"/>
                  </a:ext>
                </a:extLst>
              </p:cNvPr>
              <p:cNvSpPr/>
              <p:nvPr/>
            </p:nvSpPr>
            <p:spPr>
              <a:xfrm rot="11272197">
                <a:off x="4645455" y="4243511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1" name="Oval 400">
                <a:extLst>
                  <a:ext uri="{FF2B5EF4-FFF2-40B4-BE49-F238E27FC236}">
                    <a16:creationId xmlns:a16="http://schemas.microsoft.com/office/drawing/2014/main" id="{7AEDEFFA-2259-F44D-A5B2-A970C8B0DAF1}"/>
                  </a:ext>
                </a:extLst>
              </p:cNvPr>
              <p:cNvSpPr/>
              <p:nvPr/>
            </p:nvSpPr>
            <p:spPr>
              <a:xfrm rot="11272197">
                <a:off x="4533355" y="4093618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02" name="Straight Connector 401">
                <a:extLst>
                  <a:ext uri="{FF2B5EF4-FFF2-40B4-BE49-F238E27FC236}">
                    <a16:creationId xmlns:a16="http://schemas.microsoft.com/office/drawing/2014/main" id="{622E2C12-FEA3-CF40-A030-E00D9FBB680D}"/>
                  </a:ext>
                </a:extLst>
              </p:cNvPr>
              <p:cNvCxnSpPr/>
              <p:nvPr/>
            </p:nvCxnSpPr>
            <p:spPr>
              <a:xfrm rot="11272197" flipH="1">
                <a:off x="4539259" y="4269419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3" name="Straight Connector 402">
                <a:extLst>
                  <a:ext uri="{FF2B5EF4-FFF2-40B4-BE49-F238E27FC236}">
                    <a16:creationId xmlns:a16="http://schemas.microsoft.com/office/drawing/2014/main" id="{97E5733E-EA5A-B441-A2BF-20CCAA551526}"/>
                  </a:ext>
                </a:extLst>
              </p:cNvPr>
              <p:cNvCxnSpPr/>
              <p:nvPr/>
            </p:nvCxnSpPr>
            <p:spPr>
              <a:xfrm rot="11272197" flipH="1" flipV="1">
                <a:off x="4556599" y="4139915"/>
                <a:ext cx="133350" cy="13472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31" name="Group 330">
              <a:extLst>
                <a:ext uri="{FF2B5EF4-FFF2-40B4-BE49-F238E27FC236}">
                  <a16:creationId xmlns:a16="http://schemas.microsoft.com/office/drawing/2014/main" id="{ADFC9FDD-FC23-554F-92E4-3D8145883F31}"/>
                </a:ext>
              </a:extLst>
            </p:cNvPr>
            <p:cNvGrpSpPr/>
            <p:nvPr/>
          </p:nvGrpSpPr>
          <p:grpSpPr>
            <a:xfrm rot="15974830">
              <a:off x="2975395" y="2347497"/>
              <a:ext cx="228535" cy="330481"/>
              <a:chOff x="4493120" y="4093618"/>
              <a:chExt cx="228535" cy="330481"/>
            </a:xfrm>
          </p:grpSpPr>
          <p:sp>
            <p:nvSpPr>
              <p:cNvPr id="394" name="Oval 393">
                <a:extLst>
                  <a:ext uri="{FF2B5EF4-FFF2-40B4-BE49-F238E27FC236}">
                    <a16:creationId xmlns:a16="http://schemas.microsoft.com/office/drawing/2014/main" id="{60F79127-5F5A-0940-BC94-DA5B6B155E2A}"/>
                  </a:ext>
                </a:extLst>
              </p:cNvPr>
              <p:cNvSpPr/>
              <p:nvPr/>
            </p:nvSpPr>
            <p:spPr>
              <a:xfrm rot="11272197">
                <a:off x="4493120" y="434849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5" name="Oval 394">
                <a:extLst>
                  <a:ext uri="{FF2B5EF4-FFF2-40B4-BE49-F238E27FC236}">
                    <a16:creationId xmlns:a16="http://schemas.microsoft.com/office/drawing/2014/main" id="{A62A493D-39E7-1249-AB94-21BB051C7E4F}"/>
                  </a:ext>
                </a:extLst>
              </p:cNvPr>
              <p:cNvSpPr/>
              <p:nvPr/>
            </p:nvSpPr>
            <p:spPr>
              <a:xfrm rot="11272197">
                <a:off x="4645455" y="4243511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6" name="Oval 395">
                <a:extLst>
                  <a:ext uri="{FF2B5EF4-FFF2-40B4-BE49-F238E27FC236}">
                    <a16:creationId xmlns:a16="http://schemas.microsoft.com/office/drawing/2014/main" id="{4AD7FF84-57C8-3045-9F15-7630211070A3}"/>
                  </a:ext>
                </a:extLst>
              </p:cNvPr>
              <p:cNvSpPr/>
              <p:nvPr/>
            </p:nvSpPr>
            <p:spPr>
              <a:xfrm rot="11272197">
                <a:off x="4533355" y="4093618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97" name="Straight Connector 396">
                <a:extLst>
                  <a:ext uri="{FF2B5EF4-FFF2-40B4-BE49-F238E27FC236}">
                    <a16:creationId xmlns:a16="http://schemas.microsoft.com/office/drawing/2014/main" id="{D441099F-8131-4D42-9A20-E6B162F148DA}"/>
                  </a:ext>
                </a:extLst>
              </p:cNvPr>
              <p:cNvCxnSpPr/>
              <p:nvPr/>
            </p:nvCxnSpPr>
            <p:spPr>
              <a:xfrm rot="11272197" flipH="1">
                <a:off x="4539259" y="4269419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8" name="Straight Connector 397">
                <a:extLst>
                  <a:ext uri="{FF2B5EF4-FFF2-40B4-BE49-F238E27FC236}">
                    <a16:creationId xmlns:a16="http://schemas.microsoft.com/office/drawing/2014/main" id="{51439E74-C319-9549-A422-63005CD85F6F}"/>
                  </a:ext>
                </a:extLst>
              </p:cNvPr>
              <p:cNvCxnSpPr/>
              <p:nvPr/>
            </p:nvCxnSpPr>
            <p:spPr>
              <a:xfrm rot="11272197" flipH="1" flipV="1">
                <a:off x="4556599" y="4139915"/>
                <a:ext cx="133350" cy="13472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32" name="Group 331">
              <a:extLst>
                <a:ext uri="{FF2B5EF4-FFF2-40B4-BE49-F238E27FC236}">
                  <a16:creationId xmlns:a16="http://schemas.microsoft.com/office/drawing/2014/main" id="{4A459FED-DD8C-ED4A-B6BC-B1B514E57C9D}"/>
                </a:ext>
              </a:extLst>
            </p:cNvPr>
            <p:cNvGrpSpPr/>
            <p:nvPr/>
          </p:nvGrpSpPr>
          <p:grpSpPr>
            <a:xfrm rot="17560465">
              <a:off x="2496929" y="1603188"/>
              <a:ext cx="228535" cy="330481"/>
              <a:chOff x="4493120" y="4093618"/>
              <a:chExt cx="228535" cy="330481"/>
            </a:xfrm>
          </p:grpSpPr>
          <p:sp>
            <p:nvSpPr>
              <p:cNvPr id="389" name="Oval 388">
                <a:extLst>
                  <a:ext uri="{FF2B5EF4-FFF2-40B4-BE49-F238E27FC236}">
                    <a16:creationId xmlns:a16="http://schemas.microsoft.com/office/drawing/2014/main" id="{967FB87F-2F58-9F4E-8023-2AF0CB6EEA16}"/>
                  </a:ext>
                </a:extLst>
              </p:cNvPr>
              <p:cNvSpPr/>
              <p:nvPr/>
            </p:nvSpPr>
            <p:spPr>
              <a:xfrm rot="11272197">
                <a:off x="4493120" y="434849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0" name="Oval 389">
                <a:extLst>
                  <a:ext uri="{FF2B5EF4-FFF2-40B4-BE49-F238E27FC236}">
                    <a16:creationId xmlns:a16="http://schemas.microsoft.com/office/drawing/2014/main" id="{893A5EE2-E7E9-4545-B521-40C607D1934C}"/>
                  </a:ext>
                </a:extLst>
              </p:cNvPr>
              <p:cNvSpPr/>
              <p:nvPr/>
            </p:nvSpPr>
            <p:spPr>
              <a:xfrm rot="11272197">
                <a:off x="4645455" y="4243511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1" name="Oval 390">
                <a:extLst>
                  <a:ext uri="{FF2B5EF4-FFF2-40B4-BE49-F238E27FC236}">
                    <a16:creationId xmlns:a16="http://schemas.microsoft.com/office/drawing/2014/main" id="{8C4A0538-E5F4-8741-A2D9-44FEA9F4272E}"/>
                  </a:ext>
                </a:extLst>
              </p:cNvPr>
              <p:cNvSpPr/>
              <p:nvPr/>
            </p:nvSpPr>
            <p:spPr>
              <a:xfrm rot="11272197">
                <a:off x="4533355" y="4093618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92" name="Straight Connector 391">
                <a:extLst>
                  <a:ext uri="{FF2B5EF4-FFF2-40B4-BE49-F238E27FC236}">
                    <a16:creationId xmlns:a16="http://schemas.microsoft.com/office/drawing/2014/main" id="{4EE11CD7-E95C-CB48-9166-C62AB4800F8B}"/>
                  </a:ext>
                </a:extLst>
              </p:cNvPr>
              <p:cNvCxnSpPr/>
              <p:nvPr/>
            </p:nvCxnSpPr>
            <p:spPr>
              <a:xfrm rot="11272197" flipH="1">
                <a:off x="4539259" y="4269419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3" name="Straight Connector 392">
                <a:extLst>
                  <a:ext uri="{FF2B5EF4-FFF2-40B4-BE49-F238E27FC236}">
                    <a16:creationId xmlns:a16="http://schemas.microsoft.com/office/drawing/2014/main" id="{F757D035-C559-5B42-859C-E9066DCEA25F}"/>
                  </a:ext>
                </a:extLst>
              </p:cNvPr>
              <p:cNvCxnSpPr/>
              <p:nvPr/>
            </p:nvCxnSpPr>
            <p:spPr>
              <a:xfrm rot="11272197" flipH="1" flipV="1">
                <a:off x="4556599" y="4139915"/>
                <a:ext cx="133350" cy="13472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33" name="Group 332">
              <a:extLst>
                <a:ext uri="{FF2B5EF4-FFF2-40B4-BE49-F238E27FC236}">
                  <a16:creationId xmlns:a16="http://schemas.microsoft.com/office/drawing/2014/main" id="{AA8291CF-C7E7-B145-9618-2B794281AB6D}"/>
                </a:ext>
              </a:extLst>
            </p:cNvPr>
            <p:cNvGrpSpPr/>
            <p:nvPr/>
          </p:nvGrpSpPr>
          <p:grpSpPr>
            <a:xfrm rot="13589202">
              <a:off x="3224595" y="2684403"/>
              <a:ext cx="228535" cy="330481"/>
              <a:chOff x="4493120" y="4093618"/>
              <a:chExt cx="228535" cy="330481"/>
            </a:xfrm>
          </p:grpSpPr>
          <p:sp>
            <p:nvSpPr>
              <p:cNvPr id="384" name="Oval 383">
                <a:extLst>
                  <a:ext uri="{FF2B5EF4-FFF2-40B4-BE49-F238E27FC236}">
                    <a16:creationId xmlns:a16="http://schemas.microsoft.com/office/drawing/2014/main" id="{AF001982-59C3-D047-8E62-699DB0CD9D61}"/>
                  </a:ext>
                </a:extLst>
              </p:cNvPr>
              <p:cNvSpPr/>
              <p:nvPr/>
            </p:nvSpPr>
            <p:spPr>
              <a:xfrm rot="11272197">
                <a:off x="4493120" y="434849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5" name="Oval 384">
                <a:extLst>
                  <a:ext uri="{FF2B5EF4-FFF2-40B4-BE49-F238E27FC236}">
                    <a16:creationId xmlns:a16="http://schemas.microsoft.com/office/drawing/2014/main" id="{D1A85E15-1D57-C34C-86F9-3191ECC2570D}"/>
                  </a:ext>
                </a:extLst>
              </p:cNvPr>
              <p:cNvSpPr/>
              <p:nvPr/>
            </p:nvSpPr>
            <p:spPr>
              <a:xfrm rot="11272197">
                <a:off x="4645455" y="4243511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6" name="Oval 385">
                <a:extLst>
                  <a:ext uri="{FF2B5EF4-FFF2-40B4-BE49-F238E27FC236}">
                    <a16:creationId xmlns:a16="http://schemas.microsoft.com/office/drawing/2014/main" id="{ACC92605-8F4E-B74E-839E-4821B21BB308}"/>
                  </a:ext>
                </a:extLst>
              </p:cNvPr>
              <p:cNvSpPr/>
              <p:nvPr/>
            </p:nvSpPr>
            <p:spPr>
              <a:xfrm rot="11272197">
                <a:off x="4533355" y="4093618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87" name="Straight Connector 386">
                <a:extLst>
                  <a:ext uri="{FF2B5EF4-FFF2-40B4-BE49-F238E27FC236}">
                    <a16:creationId xmlns:a16="http://schemas.microsoft.com/office/drawing/2014/main" id="{61768C54-638E-2F4D-9DAA-E70DA0C5AE87}"/>
                  </a:ext>
                </a:extLst>
              </p:cNvPr>
              <p:cNvCxnSpPr/>
              <p:nvPr/>
            </p:nvCxnSpPr>
            <p:spPr>
              <a:xfrm rot="11272197" flipH="1">
                <a:off x="4539259" y="4269419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8" name="Straight Connector 387">
                <a:extLst>
                  <a:ext uri="{FF2B5EF4-FFF2-40B4-BE49-F238E27FC236}">
                    <a16:creationId xmlns:a16="http://schemas.microsoft.com/office/drawing/2014/main" id="{926F8D82-D3C8-0E43-A3B3-7B99234A00D5}"/>
                  </a:ext>
                </a:extLst>
              </p:cNvPr>
              <p:cNvCxnSpPr/>
              <p:nvPr/>
            </p:nvCxnSpPr>
            <p:spPr>
              <a:xfrm rot="11272197" flipH="1" flipV="1">
                <a:off x="4556599" y="4139915"/>
                <a:ext cx="133350" cy="13472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34" name="Group 333">
              <a:extLst>
                <a:ext uri="{FF2B5EF4-FFF2-40B4-BE49-F238E27FC236}">
                  <a16:creationId xmlns:a16="http://schemas.microsoft.com/office/drawing/2014/main" id="{CD9D33CD-292C-B148-A17D-DFAB507B5B65}"/>
                </a:ext>
              </a:extLst>
            </p:cNvPr>
            <p:cNvGrpSpPr/>
            <p:nvPr/>
          </p:nvGrpSpPr>
          <p:grpSpPr>
            <a:xfrm rot="17634860">
              <a:off x="3043417" y="3049086"/>
              <a:ext cx="228535" cy="330481"/>
              <a:chOff x="4493120" y="4093618"/>
              <a:chExt cx="228535" cy="330481"/>
            </a:xfrm>
          </p:grpSpPr>
          <p:sp>
            <p:nvSpPr>
              <p:cNvPr id="379" name="Oval 378">
                <a:extLst>
                  <a:ext uri="{FF2B5EF4-FFF2-40B4-BE49-F238E27FC236}">
                    <a16:creationId xmlns:a16="http://schemas.microsoft.com/office/drawing/2014/main" id="{513A7B5E-D6B6-3940-A486-D17BD00C757A}"/>
                  </a:ext>
                </a:extLst>
              </p:cNvPr>
              <p:cNvSpPr/>
              <p:nvPr/>
            </p:nvSpPr>
            <p:spPr>
              <a:xfrm rot="11272197">
                <a:off x="4493120" y="434849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0" name="Oval 379">
                <a:extLst>
                  <a:ext uri="{FF2B5EF4-FFF2-40B4-BE49-F238E27FC236}">
                    <a16:creationId xmlns:a16="http://schemas.microsoft.com/office/drawing/2014/main" id="{98101999-9A9D-BE4B-A34E-42E3C63F6D0A}"/>
                  </a:ext>
                </a:extLst>
              </p:cNvPr>
              <p:cNvSpPr/>
              <p:nvPr/>
            </p:nvSpPr>
            <p:spPr>
              <a:xfrm rot="11272197">
                <a:off x="4645455" y="4243511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1" name="Oval 380">
                <a:extLst>
                  <a:ext uri="{FF2B5EF4-FFF2-40B4-BE49-F238E27FC236}">
                    <a16:creationId xmlns:a16="http://schemas.microsoft.com/office/drawing/2014/main" id="{A62F4E48-ED46-D946-985F-230413C1E209}"/>
                  </a:ext>
                </a:extLst>
              </p:cNvPr>
              <p:cNvSpPr/>
              <p:nvPr/>
            </p:nvSpPr>
            <p:spPr>
              <a:xfrm rot="11272197">
                <a:off x="4533355" y="4093618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82" name="Straight Connector 381">
                <a:extLst>
                  <a:ext uri="{FF2B5EF4-FFF2-40B4-BE49-F238E27FC236}">
                    <a16:creationId xmlns:a16="http://schemas.microsoft.com/office/drawing/2014/main" id="{1EFFF8A7-8A2E-9348-8EE9-43F45E0A716D}"/>
                  </a:ext>
                </a:extLst>
              </p:cNvPr>
              <p:cNvCxnSpPr/>
              <p:nvPr/>
            </p:nvCxnSpPr>
            <p:spPr>
              <a:xfrm rot="11272197" flipH="1">
                <a:off x="4539259" y="4269419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3" name="Straight Connector 382">
                <a:extLst>
                  <a:ext uri="{FF2B5EF4-FFF2-40B4-BE49-F238E27FC236}">
                    <a16:creationId xmlns:a16="http://schemas.microsoft.com/office/drawing/2014/main" id="{C58E97D7-2177-054A-A986-A6B41FFD70FA}"/>
                  </a:ext>
                </a:extLst>
              </p:cNvPr>
              <p:cNvCxnSpPr/>
              <p:nvPr/>
            </p:nvCxnSpPr>
            <p:spPr>
              <a:xfrm rot="11272197" flipH="1" flipV="1">
                <a:off x="4556599" y="4139915"/>
                <a:ext cx="133350" cy="13472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35" name="Group 334">
              <a:extLst>
                <a:ext uri="{FF2B5EF4-FFF2-40B4-BE49-F238E27FC236}">
                  <a16:creationId xmlns:a16="http://schemas.microsoft.com/office/drawing/2014/main" id="{142BA742-DF47-7E4A-960F-2020C06286DB}"/>
                </a:ext>
              </a:extLst>
            </p:cNvPr>
            <p:cNvGrpSpPr/>
            <p:nvPr/>
          </p:nvGrpSpPr>
          <p:grpSpPr>
            <a:xfrm rot="12917490">
              <a:off x="3458434" y="2222660"/>
              <a:ext cx="228535" cy="330481"/>
              <a:chOff x="4493120" y="4093618"/>
              <a:chExt cx="228535" cy="330481"/>
            </a:xfrm>
          </p:grpSpPr>
          <p:sp>
            <p:nvSpPr>
              <p:cNvPr id="374" name="Oval 373">
                <a:extLst>
                  <a:ext uri="{FF2B5EF4-FFF2-40B4-BE49-F238E27FC236}">
                    <a16:creationId xmlns:a16="http://schemas.microsoft.com/office/drawing/2014/main" id="{A7A7E2E6-16CC-C840-8B0C-0CAC7D4DC200}"/>
                  </a:ext>
                </a:extLst>
              </p:cNvPr>
              <p:cNvSpPr/>
              <p:nvPr/>
            </p:nvSpPr>
            <p:spPr>
              <a:xfrm rot="11272197">
                <a:off x="4493120" y="434849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5" name="Oval 374">
                <a:extLst>
                  <a:ext uri="{FF2B5EF4-FFF2-40B4-BE49-F238E27FC236}">
                    <a16:creationId xmlns:a16="http://schemas.microsoft.com/office/drawing/2014/main" id="{64D24A0E-6B76-7540-A8AB-69C2C1284427}"/>
                  </a:ext>
                </a:extLst>
              </p:cNvPr>
              <p:cNvSpPr/>
              <p:nvPr/>
            </p:nvSpPr>
            <p:spPr>
              <a:xfrm rot="11272197">
                <a:off x="4645455" y="4243511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6" name="Oval 375">
                <a:extLst>
                  <a:ext uri="{FF2B5EF4-FFF2-40B4-BE49-F238E27FC236}">
                    <a16:creationId xmlns:a16="http://schemas.microsoft.com/office/drawing/2014/main" id="{09889C5B-8756-1C44-9A5F-A667627E7ECB}"/>
                  </a:ext>
                </a:extLst>
              </p:cNvPr>
              <p:cNvSpPr/>
              <p:nvPr/>
            </p:nvSpPr>
            <p:spPr>
              <a:xfrm rot="11272197">
                <a:off x="4533355" y="4093618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77" name="Straight Connector 376">
                <a:extLst>
                  <a:ext uri="{FF2B5EF4-FFF2-40B4-BE49-F238E27FC236}">
                    <a16:creationId xmlns:a16="http://schemas.microsoft.com/office/drawing/2014/main" id="{504FC715-1E02-D242-BF2B-6741630390A0}"/>
                  </a:ext>
                </a:extLst>
              </p:cNvPr>
              <p:cNvCxnSpPr/>
              <p:nvPr/>
            </p:nvCxnSpPr>
            <p:spPr>
              <a:xfrm rot="11272197" flipH="1">
                <a:off x="4539259" y="4269419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8" name="Straight Connector 377">
                <a:extLst>
                  <a:ext uri="{FF2B5EF4-FFF2-40B4-BE49-F238E27FC236}">
                    <a16:creationId xmlns:a16="http://schemas.microsoft.com/office/drawing/2014/main" id="{69C6852E-6640-3B46-AA42-7D4C377DE233}"/>
                  </a:ext>
                </a:extLst>
              </p:cNvPr>
              <p:cNvCxnSpPr/>
              <p:nvPr/>
            </p:nvCxnSpPr>
            <p:spPr>
              <a:xfrm rot="11272197" flipH="1" flipV="1">
                <a:off x="4556599" y="4139915"/>
                <a:ext cx="133350" cy="13472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36" name="Group 335">
              <a:extLst>
                <a:ext uri="{FF2B5EF4-FFF2-40B4-BE49-F238E27FC236}">
                  <a16:creationId xmlns:a16="http://schemas.microsoft.com/office/drawing/2014/main" id="{26A94DFE-A250-A44E-99AC-B440311332AB}"/>
                </a:ext>
              </a:extLst>
            </p:cNvPr>
            <p:cNvGrpSpPr/>
            <p:nvPr/>
          </p:nvGrpSpPr>
          <p:grpSpPr>
            <a:xfrm rot="9312053">
              <a:off x="3640824" y="2580197"/>
              <a:ext cx="228535" cy="330481"/>
              <a:chOff x="4493120" y="4093618"/>
              <a:chExt cx="228535" cy="330481"/>
            </a:xfrm>
          </p:grpSpPr>
          <p:sp>
            <p:nvSpPr>
              <p:cNvPr id="369" name="Oval 368">
                <a:extLst>
                  <a:ext uri="{FF2B5EF4-FFF2-40B4-BE49-F238E27FC236}">
                    <a16:creationId xmlns:a16="http://schemas.microsoft.com/office/drawing/2014/main" id="{E0C7EB52-CCC3-9E4D-B651-9D4152B25F61}"/>
                  </a:ext>
                </a:extLst>
              </p:cNvPr>
              <p:cNvSpPr/>
              <p:nvPr/>
            </p:nvSpPr>
            <p:spPr>
              <a:xfrm rot="11272197">
                <a:off x="4493120" y="434849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0" name="Oval 369">
                <a:extLst>
                  <a:ext uri="{FF2B5EF4-FFF2-40B4-BE49-F238E27FC236}">
                    <a16:creationId xmlns:a16="http://schemas.microsoft.com/office/drawing/2014/main" id="{04CF4D30-5CF7-6145-832D-A91EF59269A1}"/>
                  </a:ext>
                </a:extLst>
              </p:cNvPr>
              <p:cNvSpPr/>
              <p:nvPr/>
            </p:nvSpPr>
            <p:spPr>
              <a:xfrm rot="11272197">
                <a:off x="4645455" y="4243511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1" name="Oval 370">
                <a:extLst>
                  <a:ext uri="{FF2B5EF4-FFF2-40B4-BE49-F238E27FC236}">
                    <a16:creationId xmlns:a16="http://schemas.microsoft.com/office/drawing/2014/main" id="{CBC940D2-659F-7745-849F-2FBAF632689E}"/>
                  </a:ext>
                </a:extLst>
              </p:cNvPr>
              <p:cNvSpPr/>
              <p:nvPr/>
            </p:nvSpPr>
            <p:spPr>
              <a:xfrm rot="11272197">
                <a:off x="4533355" y="4093618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72" name="Straight Connector 371">
                <a:extLst>
                  <a:ext uri="{FF2B5EF4-FFF2-40B4-BE49-F238E27FC236}">
                    <a16:creationId xmlns:a16="http://schemas.microsoft.com/office/drawing/2014/main" id="{F9C4DF67-5DC8-BC41-8F5E-4A38B4491B76}"/>
                  </a:ext>
                </a:extLst>
              </p:cNvPr>
              <p:cNvCxnSpPr/>
              <p:nvPr/>
            </p:nvCxnSpPr>
            <p:spPr>
              <a:xfrm rot="11272197" flipH="1">
                <a:off x="4539259" y="4269419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3" name="Straight Connector 372">
                <a:extLst>
                  <a:ext uri="{FF2B5EF4-FFF2-40B4-BE49-F238E27FC236}">
                    <a16:creationId xmlns:a16="http://schemas.microsoft.com/office/drawing/2014/main" id="{0E19036D-50CF-6941-86A5-853A53169134}"/>
                  </a:ext>
                </a:extLst>
              </p:cNvPr>
              <p:cNvCxnSpPr/>
              <p:nvPr/>
            </p:nvCxnSpPr>
            <p:spPr>
              <a:xfrm rot="11272197" flipH="1" flipV="1">
                <a:off x="4556599" y="4139915"/>
                <a:ext cx="133350" cy="13472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37" name="Group 336">
              <a:extLst>
                <a:ext uri="{FF2B5EF4-FFF2-40B4-BE49-F238E27FC236}">
                  <a16:creationId xmlns:a16="http://schemas.microsoft.com/office/drawing/2014/main" id="{AA0B05D9-544F-BD4E-A3E5-6EC155B06E0E}"/>
                </a:ext>
              </a:extLst>
            </p:cNvPr>
            <p:cNvGrpSpPr/>
            <p:nvPr/>
          </p:nvGrpSpPr>
          <p:grpSpPr>
            <a:xfrm rot="16681216">
              <a:off x="3474842" y="2983888"/>
              <a:ext cx="228535" cy="330481"/>
              <a:chOff x="4493120" y="4093618"/>
              <a:chExt cx="228535" cy="330481"/>
            </a:xfrm>
          </p:grpSpPr>
          <p:sp>
            <p:nvSpPr>
              <p:cNvPr id="364" name="Oval 363">
                <a:extLst>
                  <a:ext uri="{FF2B5EF4-FFF2-40B4-BE49-F238E27FC236}">
                    <a16:creationId xmlns:a16="http://schemas.microsoft.com/office/drawing/2014/main" id="{35010DEC-0ACF-8241-A1DD-DE4E85604EAF}"/>
                  </a:ext>
                </a:extLst>
              </p:cNvPr>
              <p:cNvSpPr/>
              <p:nvPr/>
            </p:nvSpPr>
            <p:spPr>
              <a:xfrm rot="11272197">
                <a:off x="4493120" y="434849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5" name="Oval 364">
                <a:extLst>
                  <a:ext uri="{FF2B5EF4-FFF2-40B4-BE49-F238E27FC236}">
                    <a16:creationId xmlns:a16="http://schemas.microsoft.com/office/drawing/2014/main" id="{D8EFDC73-89D4-CC4D-BD6E-3487F8AE20EF}"/>
                  </a:ext>
                </a:extLst>
              </p:cNvPr>
              <p:cNvSpPr/>
              <p:nvPr/>
            </p:nvSpPr>
            <p:spPr>
              <a:xfrm rot="11272197">
                <a:off x="4645455" y="4243511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6" name="Oval 365">
                <a:extLst>
                  <a:ext uri="{FF2B5EF4-FFF2-40B4-BE49-F238E27FC236}">
                    <a16:creationId xmlns:a16="http://schemas.microsoft.com/office/drawing/2014/main" id="{ECAF2705-3C30-3341-ADA0-5659D6927EB5}"/>
                  </a:ext>
                </a:extLst>
              </p:cNvPr>
              <p:cNvSpPr/>
              <p:nvPr/>
            </p:nvSpPr>
            <p:spPr>
              <a:xfrm rot="11272197">
                <a:off x="4533355" y="4093618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67" name="Straight Connector 366">
                <a:extLst>
                  <a:ext uri="{FF2B5EF4-FFF2-40B4-BE49-F238E27FC236}">
                    <a16:creationId xmlns:a16="http://schemas.microsoft.com/office/drawing/2014/main" id="{D3674922-2857-364D-8245-BBFBB18DEA0C}"/>
                  </a:ext>
                </a:extLst>
              </p:cNvPr>
              <p:cNvCxnSpPr/>
              <p:nvPr/>
            </p:nvCxnSpPr>
            <p:spPr>
              <a:xfrm rot="11272197" flipH="1">
                <a:off x="4539259" y="4269419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8" name="Straight Connector 367">
                <a:extLst>
                  <a:ext uri="{FF2B5EF4-FFF2-40B4-BE49-F238E27FC236}">
                    <a16:creationId xmlns:a16="http://schemas.microsoft.com/office/drawing/2014/main" id="{69442895-31F5-A746-9E34-C223FB97B456}"/>
                  </a:ext>
                </a:extLst>
              </p:cNvPr>
              <p:cNvCxnSpPr/>
              <p:nvPr/>
            </p:nvCxnSpPr>
            <p:spPr>
              <a:xfrm rot="11272197" flipH="1" flipV="1">
                <a:off x="4556599" y="4139915"/>
                <a:ext cx="133350" cy="13472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38" name="Oval 337">
              <a:extLst>
                <a:ext uri="{FF2B5EF4-FFF2-40B4-BE49-F238E27FC236}">
                  <a16:creationId xmlns:a16="http://schemas.microsoft.com/office/drawing/2014/main" id="{F48F4DFE-B347-4549-AB44-48C666D9DED1}"/>
                </a:ext>
              </a:extLst>
            </p:cNvPr>
            <p:cNvSpPr/>
            <p:nvPr/>
          </p:nvSpPr>
          <p:spPr>
            <a:xfrm>
              <a:off x="1432273" y="3289326"/>
              <a:ext cx="76200" cy="75600"/>
            </a:xfrm>
            <a:prstGeom prst="ellipse">
              <a:avLst/>
            </a:prstGeom>
            <a:solidFill>
              <a:schemeClr val="bg2">
                <a:lumMod val="10000"/>
              </a:schemeClr>
            </a:solidFill>
            <a:ln>
              <a:solidFill>
                <a:schemeClr val="bg2">
                  <a:lumMod val="1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9" name="Oval 338">
              <a:extLst>
                <a:ext uri="{FF2B5EF4-FFF2-40B4-BE49-F238E27FC236}">
                  <a16:creationId xmlns:a16="http://schemas.microsoft.com/office/drawing/2014/main" id="{D5816106-F2C8-DC48-B508-CFAFDAB4776D}"/>
                </a:ext>
              </a:extLst>
            </p:cNvPr>
            <p:cNvSpPr/>
            <p:nvPr/>
          </p:nvSpPr>
          <p:spPr>
            <a:xfrm>
              <a:off x="2955891" y="2798797"/>
              <a:ext cx="76200" cy="75600"/>
            </a:xfrm>
            <a:prstGeom prst="ellipse">
              <a:avLst/>
            </a:prstGeom>
            <a:solidFill>
              <a:schemeClr val="bg2">
                <a:lumMod val="10000"/>
              </a:schemeClr>
            </a:solidFill>
            <a:ln>
              <a:solidFill>
                <a:schemeClr val="bg2">
                  <a:lumMod val="1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" name="Oval 339">
              <a:extLst>
                <a:ext uri="{FF2B5EF4-FFF2-40B4-BE49-F238E27FC236}">
                  <a16:creationId xmlns:a16="http://schemas.microsoft.com/office/drawing/2014/main" id="{42BA0734-4B50-C44F-9673-63AFBCC842D0}"/>
                </a:ext>
              </a:extLst>
            </p:cNvPr>
            <p:cNvSpPr/>
            <p:nvPr/>
          </p:nvSpPr>
          <p:spPr>
            <a:xfrm>
              <a:off x="1666876" y="1675406"/>
              <a:ext cx="76200" cy="75600"/>
            </a:xfrm>
            <a:prstGeom prst="ellipse">
              <a:avLst/>
            </a:prstGeom>
            <a:solidFill>
              <a:schemeClr val="bg2">
                <a:lumMod val="10000"/>
              </a:schemeClr>
            </a:solidFill>
            <a:ln>
              <a:solidFill>
                <a:schemeClr val="bg2">
                  <a:lumMod val="1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1" name="Oval 340">
              <a:extLst>
                <a:ext uri="{FF2B5EF4-FFF2-40B4-BE49-F238E27FC236}">
                  <a16:creationId xmlns:a16="http://schemas.microsoft.com/office/drawing/2014/main" id="{6321D74D-C8B6-4E47-8EB3-933A6993E537}"/>
                </a:ext>
              </a:extLst>
            </p:cNvPr>
            <p:cNvSpPr/>
            <p:nvPr/>
          </p:nvSpPr>
          <p:spPr>
            <a:xfrm>
              <a:off x="3028544" y="1650227"/>
              <a:ext cx="76200" cy="75600"/>
            </a:xfrm>
            <a:prstGeom prst="ellipse">
              <a:avLst/>
            </a:prstGeom>
            <a:solidFill>
              <a:schemeClr val="bg2">
                <a:lumMod val="10000"/>
              </a:schemeClr>
            </a:solidFill>
            <a:ln>
              <a:solidFill>
                <a:schemeClr val="bg2">
                  <a:lumMod val="1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42" name="Group 341">
              <a:extLst>
                <a:ext uri="{FF2B5EF4-FFF2-40B4-BE49-F238E27FC236}">
                  <a16:creationId xmlns:a16="http://schemas.microsoft.com/office/drawing/2014/main" id="{3AA3C4CA-8195-0941-9DA5-59A27642FD9B}"/>
                </a:ext>
              </a:extLst>
            </p:cNvPr>
            <p:cNvGrpSpPr/>
            <p:nvPr/>
          </p:nvGrpSpPr>
          <p:grpSpPr>
            <a:xfrm rot="2310742">
              <a:off x="1950246" y="2938305"/>
              <a:ext cx="955180" cy="322572"/>
              <a:chOff x="4912220" y="4495226"/>
              <a:chExt cx="955180" cy="322572"/>
            </a:xfrm>
          </p:grpSpPr>
          <p:sp>
            <p:nvSpPr>
              <p:cNvPr id="349" name="Oval 348">
                <a:extLst>
                  <a:ext uri="{FF2B5EF4-FFF2-40B4-BE49-F238E27FC236}">
                    <a16:creationId xmlns:a16="http://schemas.microsoft.com/office/drawing/2014/main" id="{F4946811-3B2F-934F-935B-9181446D1C24}"/>
                  </a:ext>
                </a:extLst>
              </p:cNvPr>
              <p:cNvSpPr/>
              <p:nvPr/>
            </p:nvSpPr>
            <p:spPr>
              <a:xfrm rot="11272197">
                <a:off x="4912220" y="4742198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50" name="Straight Connector 349">
                <a:extLst>
                  <a:ext uri="{FF2B5EF4-FFF2-40B4-BE49-F238E27FC236}">
                    <a16:creationId xmlns:a16="http://schemas.microsoft.com/office/drawing/2014/main" id="{CCCD7F6A-8D73-D243-8156-74BEF2AA5CF4}"/>
                  </a:ext>
                </a:extLst>
              </p:cNvPr>
              <p:cNvCxnSpPr/>
              <p:nvPr/>
            </p:nvCxnSpPr>
            <p:spPr>
              <a:xfrm rot="11272197" flipH="1">
                <a:off x="5101705" y="4688107"/>
                <a:ext cx="180975" cy="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1" name="Straight Connector 350">
                <a:extLst>
                  <a:ext uri="{FF2B5EF4-FFF2-40B4-BE49-F238E27FC236}">
                    <a16:creationId xmlns:a16="http://schemas.microsoft.com/office/drawing/2014/main" id="{B69C6EB4-397B-1343-A80D-3D987613924A}"/>
                  </a:ext>
                </a:extLst>
              </p:cNvPr>
              <p:cNvCxnSpPr/>
              <p:nvPr/>
            </p:nvCxnSpPr>
            <p:spPr>
              <a:xfrm rot="11272197" flipH="1">
                <a:off x="5289964" y="4582910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2" name="Straight Connector 351">
                <a:extLst>
                  <a:ext uri="{FF2B5EF4-FFF2-40B4-BE49-F238E27FC236}">
                    <a16:creationId xmlns:a16="http://schemas.microsoft.com/office/drawing/2014/main" id="{D8596FFC-3E89-F541-A97C-7D661291E0C2}"/>
                  </a:ext>
                </a:extLst>
              </p:cNvPr>
              <p:cNvCxnSpPr/>
              <p:nvPr/>
            </p:nvCxnSpPr>
            <p:spPr>
              <a:xfrm rot="11272197" flipH="1">
                <a:off x="5567259" y="4616026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3" name="Straight Connector 352">
                <a:extLst>
                  <a:ext uri="{FF2B5EF4-FFF2-40B4-BE49-F238E27FC236}">
                    <a16:creationId xmlns:a16="http://schemas.microsoft.com/office/drawing/2014/main" id="{113D7EC5-6AAD-B54B-8BA2-3AB82A830645}"/>
                  </a:ext>
                </a:extLst>
              </p:cNvPr>
              <p:cNvCxnSpPr>
                <a:endCxn id="358" idx="5"/>
              </p:cNvCxnSpPr>
              <p:nvPr/>
            </p:nvCxnSpPr>
            <p:spPr>
              <a:xfrm>
                <a:off x="5431061" y="4594759"/>
                <a:ext cx="103804" cy="112412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4" name="Oval 353">
                <a:extLst>
                  <a:ext uri="{FF2B5EF4-FFF2-40B4-BE49-F238E27FC236}">
                    <a16:creationId xmlns:a16="http://schemas.microsoft.com/office/drawing/2014/main" id="{D2D7E2B4-0500-4744-A524-A7067F7C3E75}"/>
                  </a:ext>
                </a:extLst>
              </p:cNvPr>
              <p:cNvSpPr/>
              <p:nvPr/>
            </p:nvSpPr>
            <p:spPr>
              <a:xfrm rot="11272197">
                <a:off x="5064555" y="4637210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5" name="Oval 354">
                <a:extLst>
                  <a:ext uri="{FF2B5EF4-FFF2-40B4-BE49-F238E27FC236}">
                    <a16:creationId xmlns:a16="http://schemas.microsoft.com/office/drawing/2014/main" id="{39FDE06E-525E-E047-BF2B-BB58C665A216}"/>
                  </a:ext>
                </a:extLst>
              </p:cNvPr>
              <p:cNvSpPr/>
              <p:nvPr/>
            </p:nvSpPr>
            <p:spPr>
              <a:xfrm rot="11272197">
                <a:off x="4946358" y="4495226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6" name="Oval 355">
                <a:extLst>
                  <a:ext uri="{FF2B5EF4-FFF2-40B4-BE49-F238E27FC236}">
                    <a16:creationId xmlns:a16="http://schemas.microsoft.com/office/drawing/2014/main" id="{9163935A-3086-024D-8AB0-363052ECF3DC}"/>
                  </a:ext>
                </a:extLst>
              </p:cNvPr>
              <p:cNvSpPr/>
              <p:nvPr/>
            </p:nvSpPr>
            <p:spPr>
              <a:xfrm rot="11272197">
                <a:off x="5243824" y="4661990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7" name="Oval 356">
                <a:extLst>
                  <a:ext uri="{FF2B5EF4-FFF2-40B4-BE49-F238E27FC236}">
                    <a16:creationId xmlns:a16="http://schemas.microsoft.com/office/drawing/2014/main" id="{CDF33DD7-F3AC-DE47-A371-DA3A2FC30B16}"/>
                  </a:ext>
                </a:extLst>
              </p:cNvPr>
              <p:cNvSpPr/>
              <p:nvPr/>
            </p:nvSpPr>
            <p:spPr>
              <a:xfrm rot="11272197">
                <a:off x="5392961" y="455695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8" name="Oval 357">
                <a:extLst>
                  <a:ext uri="{FF2B5EF4-FFF2-40B4-BE49-F238E27FC236}">
                    <a16:creationId xmlns:a16="http://schemas.microsoft.com/office/drawing/2014/main" id="{79777745-C3D4-F541-8B75-7279CA516961}"/>
                  </a:ext>
                </a:extLst>
              </p:cNvPr>
              <p:cNvSpPr/>
              <p:nvPr/>
            </p:nvSpPr>
            <p:spPr>
              <a:xfrm rot="11272197">
                <a:off x="5519792" y="4699537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9" name="Oval 358">
                <a:extLst>
                  <a:ext uri="{FF2B5EF4-FFF2-40B4-BE49-F238E27FC236}">
                    <a16:creationId xmlns:a16="http://schemas.microsoft.com/office/drawing/2014/main" id="{42E444A4-D268-2645-A343-59EFC7154A22}"/>
                  </a:ext>
                </a:extLst>
              </p:cNvPr>
              <p:cNvSpPr/>
              <p:nvPr/>
            </p:nvSpPr>
            <p:spPr>
              <a:xfrm rot="11272197">
                <a:off x="5667375" y="4586936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60" name="Straight Connector 359">
                <a:extLst>
                  <a:ext uri="{FF2B5EF4-FFF2-40B4-BE49-F238E27FC236}">
                    <a16:creationId xmlns:a16="http://schemas.microsoft.com/office/drawing/2014/main" id="{925760A8-EA68-1A48-BF9D-B2B17264225B}"/>
                  </a:ext>
                </a:extLst>
              </p:cNvPr>
              <p:cNvCxnSpPr/>
              <p:nvPr/>
            </p:nvCxnSpPr>
            <p:spPr>
              <a:xfrm rot="11272197" flipH="1">
                <a:off x="4958359" y="4663118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1" name="Straight Connector 360">
                <a:extLst>
                  <a:ext uri="{FF2B5EF4-FFF2-40B4-BE49-F238E27FC236}">
                    <a16:creationId xmlns:a16="http://schemas.microsoft.com/office/drawing/2014/main" id="{D74C52E9-DBDE-7247-9899-D75D0AF1589F}"/>
                  </a:ext>
                </a:extLst>
              </p:cNvPr>
              <p:cNvCxnSpPr/>
              <p:nvPr/>
            </p:nvCxnSpPr>
            <p:spPr>
              <a:xfrm rot="11272197" flipH="1" flipV="1">
                <a:off x="4975699" y="4533614"/>
                <a:ext cx="133350" cy="13472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2" name="Straight Connector 361">
                <a:extLst>
                  <a:ext uri="{FF2B5EF4-FFF2-40B4-BE49-F238E27FC236}">
                    <a16:creationId xmlns:a16="http://schemas.microsoft.com/office/drawing/2014/main" id="{C811C766-5970-EF4C-A32E-7E59EFF99B33}"/>
                  </a:ext>
                </a:extLst>
              </p:cNvPr>
              <p:cNvCxnSpPr/>
              <p:nvPr/>
            </p:nvCxnSpPr>
            <p:spPr>
              <a:xfrm>
                <a:off x="5708650" y="4627572"/>
                <a:ext cx="120650" cy="123594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3" name="Oval 362">
                <a:extLst>
                  <a:ext uri="{FF2B5EF4-FFF2-40B4-BE49-F238E27FC236}">
                    <a16:creationId xmlns:a16="http://schemas.microsoft.com/office/drawing/2014/main" id="{78336C83-D1CA-764B-BEDD-B3CFCDCBFE76}"/>
                  </a:ext>
                </a:extLst>
              </p:cNvPr>
              <p:cNvSpPr/>
              <p:nvPr/>
            </p:nvSpPr>
            <p:spPr>
              <a:xfrm rot="11272197">
                <a:off x="5791200" y="4713365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43" name="Group 342">
              <a:extLst>
                <a:ext uri="{FF2B5EF4-FFF2-40B4-BE49-F238E27FC236}">
                  <a16:creationId xmlns:a16="http://schemas.microsoft.com/office/drawing/2014/main" id="{9BC7A248-193B-B742-88AF-4C599493C6ED}"/>
                </a:ext>
              </a:extLst>
            </p:cNvPr>
            <p:cNvGrpSpPr/>
            <p:nvPr/>
          </p:nvGrpSpPr>
          <p:grpSpPr>
            <a:xfrm rot="13589202">
              <a:off x="1798680" y="3170246"/>
              <a:ext cx="228535" cy="330481"/>
              <a:chOff x="4493120" y="4093618"/>
              <a:chExt cx="228535" cy="330481"/>
            </a:xfrm>
          </p:grpSpPr>
          <p:sp>
            <p:nvSpPr>
              <p:cNvPr id="344" name="Oval 343">
                <a:extLst>
                  <a:ext uri="{FF2B5EF4-FFF2-40B4-BE49-F238E27FC236}">
                    <a16:creationId xmlns:a16="http://schemas.microsoft.com/office/drawing/2014/main" id="{65E43FC4-2D39-3C4D-8DBA-CBC26C2A0DFF}"/>
                  </a:ext>
                </a:extLst>
              </p:cNvPr>
              <p:cNvSpPr/>
              <p:nvPr/>
            </p:nvSpPr>
            <p:spPr>
              <a:xfrm rot="11272197">
                <a:off x="4493120" y="434849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5" name="Oval 344">
                <a:extLst>
                  <a:ext uri="{FF2B5EF4-FFF2-40B4-BE49-F238E27FC236}">
                    <a16:creationId xmlns:a16="http://schemas.microsoft.com/office/drawing/2014/main" id="{9FD8997D-CCE3-3346-9795-53DACC68F245}"/>
                  </a:ext>
                </a:extLst>
              </p:cNvPr>
              <p:cNvSpPr/>
              <p:nvPr/>
            </p:nvSpPr>
            <p:spPr>
              <a:xfrm rot="11272197">
                <a:off x="4645455" y="4243511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6" name="Oval 345">
                <a:extLst>
                  <a:ext uri="{FF2B5EF4-FFF2-40B4-BE49-F238E27FC236}">
                    <a16:creationId xmlns:a16="http://schemas.microsoft.com/office/drawing/2014/main" id="{6D849A6A-2942-D84C-9CDA-DD1D12C54B4D}"/>
                  </a:ext>
                </a:extLst>
              </p:cNvPr>
              <p:cNvSpPr/>
              <p:nvPr/>
            </p:nvSpPr>
            <p:spPr>
              <a:xfrm rot="11272197">
                <a:off x="4533355" y="4093618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47" name="Straight Connector 346">
                <a:extLst>
                  <a:ext uri="{FF2B5EF4-FFF2-40B4-BE49-F238E27FC236}">
                    <a16:creationId xmlns:a16="http://schemas.microsoft.com/office/drawing/2014/main" id="{D8D09866-91C3-2A45-88D5-15D49A9CFB84}"/>
                  </a:ext>
                </a:extLst>
              </p:cNvPr>
              <p:cNvCxnSpPr/>
              <p:nvPr/>
            </p:nvCxnSpPr>
            <p:spPr>
              <a:xfrm rot="11272197" flipH="1">
                <a:off x="4539259" y="4269419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8" name="Straight Connector 347">
                <a:extLst>
                  <a:ext uri="{FF2B5EF4-FFF2-40B4-BE49-F238E27FC236}">
                    <a16:creationId xmlns:a16="http://schemas.microsoft.com/office/drawing/2014/main" id="{18CE5D46-F5B5-B348-AF76-D006D104D576}"/>
                  </a:ext>
                </a:extLst>
              </p:cNvPr>
              <p:cNvCxnSpPr/>
              <p:nvPr/>
            </p:nvCxnSpPr>
            <p:spPr>
              <a:xfrm rot="11272197" flipH="1" flipV="1">
                <a:off x="4556599" y="4139915"/>
                <a:ext cx="133350" cy="13472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79" name="Group 178">
            <a:extLst>
              <a:ext uri="{FF2B5EF4-FFF2-40B4-BE49-F238E27FC236}">
                <a16:creationId xmlns:a16="http://schemas.microsoft.com/office/drawing/2014/main" id="{7EC05154-3993-0E4D-9982-9D6F14887BF1}"/>
              </a:ext>
            </a:extLst>
          </p:cNvPr>
          <p:cNvGrpSpPr/>
          <p:nvPr/>
        </p:nvGrpSpPr>
        <p:grpSpPr>
          <a:xfrm>
            <a:off x="4381187" y="3622779"/>
            <a:ext cx="2291868" cy="1560949"/>
            <a:chOff x="4381187" y="3622779"/>
            <a:chExt cx="2291868" cy="1560949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C150485F-22B2-B145-A574-8CCD33167AD1}"/>
                </a:ext>
              </a:extLst>
            </p:cNvPr>
            <p:cNvCxnSpPr>
              <a:cxnSpLocks/>
            </p:cNvCxnSpPr>
            <p:nvPr/>
          </p:nvCxnSpPr>
          <p:spPr>
            <a:xfrm>
              <a:off x="4431864" y="4456948"/>
              <a:ext cx="224119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A9C31D86-61B8-3548-9D34-C6E78C3139E4}"/>
                </a:ext>
              </a:extLst>
            </p:cNvPr>
            <p:cNvSpPr txBox="1"/>
            <p:nvPr/>
          </p:nvSpPr>
          <p:spPr>
            <a:xfrm>
              <a:off x="4381187" y="3622779"/>
              <a:ext cx="228227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b="1" dirty="0" err="1">
                  <a:solidFill>
                    <a:srgbClr val="0070C0"/>
                  </a:solidFill>
                  <a:latin typeface="PT Sans" panose="020B0503020203020204" pitchFamily="34" charset="77"/>
                </a:rPr>
                <a:t>Blöchl</a:t>
              </a:r>
              <a:r>
                <a:rPr lang="en-GB" sz="2400" b="1" dirty="0">
                  <a:solidFill>
                    <a:srgbClr val="0070C0"/>
                  </a:solidFill>
                  <a:latin typeface="PT Sans" panose="020B0503020203020204" pitchFamily="34" charset="77"/>
                </a:rPr>
                <a:t> scheme</a:t>
              </a:r>
            </a:p>
          </p:txBody>
        </p:sp>
        <p:sp>
          <p:nvSpPr>
            <p:cNvPr id="593" name="TextBox 592">
              <a:extLst>
                <a:ext uri="{FF2B5EF4-FFF2-40B4-BE49-F238E27FC236}">
                  <a16:creationId xmlns:a16="http://schemas.microsoft.com/office/drawing/2014/main" id="{C1C9335E-09F2-164B-988B-B1237E9B193C}"/>
                </a:ext>
              </a:extLst>
            </p:cNvPr>
            <p:cNvSpPr txBox="1"/>
            <p:nvPr/>
          </p:nvSpPr>
          <p:spPr>
            <a:xfrm>
              <a:off x="4579708" y="4537397"/>
              <a:ext cx="192104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latin typeface="PT Sans" panose="020B0503020203020204" pitchFamily="34" charset="77"/>
                </a:rPr>
                <a:t>De-coupling &amp; Re-coupling</a:t>
              </a:r>
            </a:p>
          </p:txBody>
        </p:sp>
      </p:grp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D7C07EF3-ED1A-FA48-A646-4D8DDB519983}"/>
              </a:ext>
            </a:extLst>
          </p:cNvPr>
          <p:cNvGrpSpPr/>
          <p:nvPr/>
        </p:nvGrpSpPr>
        <p:grpSpPr>
          <a:xfrm>
            <a:off x="6842756" y="2862000"/>
            <a:ext cx="5294877" cy="3240526"/>
            <a:chOff x="6842756" y="2862000"/>
            <a:chExt cx="5294877" cy="3240526"/>
          </a:xfrm>
        </p:grpSpPr>
        <p:pic>
          <p:nvPicPr>
            <p:cNvPr id="460" name="Picture 459" descr="A circuit board&#10;&#10;Description automatically generated">
              <a:extLst>
                <a:ext uri="{FF2B5EF4-FFF2-40B4-BE49-F238E27FC236}">
                  <a16:creationId xmlns:a16="http://schemas.microsoft.com/office/drawing/2014/main" id="{B6C4531A-EF1B-3D49-A9A6-AA48ED3A8D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600483" y="3942000"/>
              <a:ext cx="1771200" cy="1080000"/>
            </a:xfrm>
            <a:prstGeom prst="rect">
              <a:avLst/>
            </a:prstGeom>
          </p:spPr>
        </p:pic>
        <p:pic>
          <p:nvPicPr>
            <p:cNvPr id="594" name="Picture 593" descr="A circuit board&#10;&#10;Description automatically generated">
              <a:extLst>
                <a:ext uri="{FF2B5EF4-FFF2-40B4-BE49-F238E27FC236}">
                  <a16:creationId xmlns:a16="http://schemas.microsoft.com/office/drawing/2014/main" id="{1997AD7F-717B-A744-ACBC-CAEB551C24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20000"/>
            </a:blip>
            <a:stretch>
              <a:fillRect/>
            </a:stretch>
          </p:blipFill>
          <p:spPr>
            <a:xfrm>
              <a:off x="6842756" y="3942526"/>
              <a:ext cx="1771200" cy="1080000"/>
            </a:xfrm>
            <a:prstGeom prst="rect">
              <a:avLst/>
            </a:prstGeom>
          </p:spPr>
        </p:pic>
        <p:pic>
          <p:nvPicPr>
            <p:cNvPr id="597" name="Picture 596" descr="A circuit board&#10;&#10;Description automatically generated">
              <a:extLst>
                <a:ext uri="{FF2B5EF4-FFF2-40B4-BE49-F238E27FC236}">
                  <a16:creationId xmlns:a16="http://schemas.microsoft.com/office/drawing/2014/main" id="{478811A0-D9BB-ED4F-88F4-52BC223A14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20000"/>
            </a:blip>
            <a:stretch>
              <a:fillRect/>
            </a:stretch>
          </p:blipFill>
          <p:spPr>
            <a:xfrm>
              <a:off x="6842756" y="5022000"/>
              <a:ext cx="1771200" cy="1080000"/>
            </a:xfrm>
            <a:prstGeom prst="rect">
              <a:avLst/>
            </a:prstGeom>
          </p:spPr>
        </p:pic>
        <p:pic>
          <p:nvPicPr>
            <p:cNvPr id="598" name="Picture 597" descr="A circuit board&#10;&#10;Description automatically generated">
              <a:extLst>
                <a:ext uri="{FF2B5EF4-FFF2-40B4-BE49-F238E27FC236}">
                  <a16:creationId xmlns:a16="http://schemas.microsoft.com/office/drawing/2014/main" id="{F4F3276D-08FE-524A-9A19-7BF98C8F19A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20000"/>
            </a:blip>
            <a:stretch>
              <a:fillRect/>
            </a:stretch>
          </p:blipFill>
          <p:spPr>
            <a:xfrm>
              <a:off x="8600483" y="5022526"/>
              <a:ext cx="1771200" cy="1080000"/>
            </a:xfrm>
            <a:prstGeom prst="rect">
              <a:avLst/>
            </a:prstGeom>
          </p:spPr>
        </p:pic>
        <p:pic>
          <p:nvPicPr>
            <p:cNvPr id="599" name="Picture 598" descr="A circuit board&#10;&#10;Description automatically generated">
              <a:extLst>
                <a:ext uri="{FF2B5EF4-FFF2-40B4-BE49-F238E27FC236}">
                  <a16:creationId xmlns:a16="http://schemas.microsoft.com/office/drawing/2014/main" id="{CC201C72-B2B3-F74B-A078-497C255651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20000"/>
            </a:blip>
            <a:stretch>
              <a:fillRect/>
            </a:stretch>
          </p:blipFill>
          <p:spPr>
            <a:xfrm>
              <a:off x="6842756" y="2862000"/>
              <a:ext cx="1771200" cy="1080000"/>
            </a:xfrm>
            <a:prstGeom prst="rect">
              <a:avLst/>
            </a:prstGeom>
          </p:spPr>
        </p:pic>
        <p:pic>
          <p:nvPicPr>
            <p:cNvPr id="600" name="Picture 599" descr="A circuit board&#10;&#10;Description automatically generated">
              <a:extLst>
                <a:ext uri="{FF2B5EF4-FFF2-40B4-BE49-F238E27FC236}">
                  <a16:creationId xmlns:a16="http://schemas.microsoft.com/office/drawing/2014/main" id="{3D6F6849-30F3-B74C-A56B-DE610ED385A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20000"/>
            </a:blip>
            <a:stretch>
              <a:fillRect/>
            </a:stretch>
          </p:blipFill>
          <p:spPr>
            <a:xfrm>
              <a:off x="8600483" y="2862000"/>
              <a:ext cx="1771200" cy="1080000"/>
            </a:xfrm>
            <a:prstGeom prst="rect">
              <a:avLst/>
            </a:prstGeom>
          </p:spPr>
        </p:pic>
        <p:pic>
          <p:nvPicPr>
            <p:cNvPr id="601" name="Picture 600" descr="A circuit board&#10;&#10;Description automatically generated">
              <a:extLst>
                <a:ext uri="{FF2B5EF4-FFF2-40B4-BE49-F238E27FC236}">
                  <a16:creationId xmlns:a16="http://schemas.microsoft.com/office/drawing/2014/main" id="{5590B50E-6435-9D4F-87B1-E30CDBC38B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20000"/>
            </a:blip>
            <a:stretch>
              <a:fillRect/>
            </a:stretch>
          </p:blipFill>
          <p:spPr>
            <a:xfrm>
              <a:off x="10366433" y="3942000"/>
              <a:ext cx="1771200" cy="1080000"/>
            </a:xfrm>
            <a:prstGeom prst="rect">
              <a:avLst/>
            </a:prstGeom>
          </p:spPr>
        </p:pic>
        <p:pic>
          <p:nvPicPr>
            <p:cNvPr id="602" name="Picture 601" descr="A circuit board&#10;&#10;Description automatically generated">
              <a:extLst>
                <a:ext uri="{FF2B5EF4-FFF2-40B4-BE49-F238E27FC236}">
                  <a16:creationId xmlns:a16="http://schemas.microsoft.com/office/drawing/2014/main" id="{C08CCEDB-3A0D-5F45-9462-9C02934B9F1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20000"/>
            </a:blip>
            <a:stretch>
              <a:fillRect/>
            </a:stretch>
          </p:blipFill>
          <p:spPr>
            <a:xfrm>
              <a:off x="10366433" y="5022526"/>
              <a:ext cx="1771200" cy="1080000"/>
            </a:xfrm>
            <a:prstGeom prst="rect">
              <a:avLst/>
            </a:prstGeom>
          </p:spPr>
        </p:pic>
        <p:pic>
          <p:nvPicPr>
            <p:cNvPr id="603" name="Picture 602" descr="A circuit board&#10;&#10;Description automatically generated">
              <a:extLst>
                <a:ext uri="{FF2B5EF4-FFF2-40B4-BE49-F238E27FC236}">
                  <a16:creationId xmlns:a16="http://schemas.microsoft.com/office/drawing/2014/main" id="{AA2E2619-DF04-4B4E-9C70-D86F61DF69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20000"/>
            </a:blip>
            <a:stretch>
              <a:fillRect/>
            </a:stretch>
          </p:blipFill>
          <p:spPr>
            <a:xfrm>
              <a:off x="10366433" y="2862000"/>
              <a:ext cx="1771200" cy="1080000"/>
            </a:xfrm>
            <a:prstGeom prst="rect">
              <a:avLst/>
            </a:prstGeom>
          </p:spPr>
        </p:pic>
      </p:grpSp>
      <p:sp>
        <p:nvSpPr>
          <p:cNvPr id="606" name="Rectangle 605">
            <a:extLst>
              <a:ext uri="{FF2B5EF4-FFF2-40B4-BE49-F238E27FC236}">
                <a16:creationId xmlns:a16="http://schemas.microsoft.com/office/drawing/2014/main" id="{971B9277-D62E-6742-B8CD-A949CB96D94C}"/>
              </a:ext>
            </a:extLst>
          </p:cNvPr>
          <p:cNvSpPr/>
          <p:nvPr/>
        </p:nvSpPr>
        <p:spPr>
          <a:xfrm>
            <a:off x="2133732" y="6148085"/>
            <a:ext cx="6582771" cy="2532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>
              <a:lnSpc>
                <a:spcPct val="150000"/>
              </a:lnSpc>
              <a:buSzPct val="100000"/>
              <a:defRPr sz="16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lang="en-GB" sz="8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Laino</a:t>
            </a:r>
            <a:r>
              <a:rPr lang="en-GB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T; Mohamed, F; </a:t>
            </a:r>
            <a:r>
              <a:rPr lang="en-GB" sz="8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Laio</a:t>
            </a:r>
            <a:r>
              <a:rPr lang="en-GB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A; </a:t>
            </a:r>
            <a:r>
              <a:rPr lang="en-GB" sz="8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Parrinello</a:t>
            </a:r>
            <a:r>
              <a:rPr lang="en-GB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M. </a:t>
            </a:r>
            <a:r>
              <a:rPr lang="en-GB" sz="800" u="sng" dirty="0">
                <a:solidFill>
                  <a:schemeClr val="tx1">
                    <a:lumMod val="50000"/>
                    <a:lumOff val="50000"/>
                  </a:schemeClr>
                </a:solidFill>
                <a:uFill>
                  <a:solidFill>
                    <a:srgbClr val="0563C1"/>
                  </a:solidFill>
                </a:u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JOURNAL OF CHEMICAL THEORY AND COMPUTATION, 1 (6), 1176-1184 (2005).</a:t>
            </a:r>
            <a:r>
              <a:rPr lang="en-GB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4781FB10-3199-4D20-B436-EF5840169A04}"/>
              </a:ext>
            </a:extLst>
          </p:cNvPr>
          <p:cNvSpPr txBox="1"/>
          <p:nvPr/>
        </p:nvSpPr>
        <p:spPr>
          <a:xfrm>
            <a:off x="699190" y="1408712"/>
            <a:ext cx="1057293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sz="2200" dirty="0">
                <a:latin typeface="PT Sans" panose="020B0503020203020204"/>
              </a:rPr>
              <a:t>QM-QM periodic interactions are threated efficiently with Quickstep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C1217B0A-B92D-41DE-9A4E-91A7F3647878}"/>
              </a:ext>
            </a:extLst>
          </p:cNvPr>
          <p:cNvSpPr txBox="1"/>
          <p:nvPr/>
        </p:nvSpPr>
        <p:spPr>
          <a:xfrm>
            <a:off x="699190" y="1785572"/>
            <a:ext cx="11072813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sz="2200" dirty="0">
                <a:latin typeface="PT Sans" panose="020B0503020203020204"/>
              </a:rPr>
              <a:t>Unless the QM and MM box have same dimensions the QM images over PBC will have incorrect periodicity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DA1235-DF94-468C-B421-0F39A50714DB}"/>
              </a:ext>
            </a:extLst>
          </p:cNvPr>
          <p:cNvSpPr txBox="1"/>
          <p:nvPr/>
        </p:nvSpPr>
        <p:spPr>
          <a:xfrm>
            <a:off x="699190" y="2480819"/>
            <a:ext cx="1057293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sz="2200" dirty="0" err="1">
                <a:latin typeface="PT Sans" panose="020B0503020203020204"/>
              </a:rPr>
              <a:t>Blöchl</a:t>
            </a:r>
            <a:r>
              <a:rPr lang="en-GB" sz="2200" dirty="0">
                <a:latin typeface="PT Sans" panose="020B0503020203020204"/>
              </a:rPr>
              <a:t> scheme is used in CP2K to restore full system box periodicity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D0E0AD-1496-4164-96F2-9564C2614EA9}"/>
              </a:ext>
            </a:extLst>
          </p:cNvPr>
          <p:cNvSpPr txBox="1"/>
          <p:nvPr/>
        </p:nvSpPr>
        <p:spPr>
          <a:xfrm>
            <a:off x="699190" y="1008699"/>
            <a:ext cx="1117466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sz="2200" dirty="0">
                <a:latin typeface="PT Sans" panose="020B0503020203020204"/>
              </a:rPr>
              <a:t>GEEP projects electrostatic potential from point charges onto the multi-grid of QM box</a:t>
            </a: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4A85201D-6EF0-41F5-951F-D6C63D48D4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8040" y="3946801"/>
            <a:ext cx="1218571" cy="991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192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9" grpId="0"/>
      <p:bldP spid="161" grpId="0"/>
      <p:bldP spid="6" grpId="0"/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7161D-C98E-AA47-8389-658B11011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1" dirty="0"/>
              <a:t>Tutorial: GROMACS + CP2K</a:t>
            </a:r>
            <a:endParaRPr lang="en-GB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9D29EE-3850-9442-9648-AD906BDF9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Clr>
                <a:srgbClr val="0070C0"/>
              </a:buClr>
              <a:buFont typeface="+mj-lt"/>
              <a:buAutoNum type="arabicPeriod"/>
            </a:pPr>
            <a:r>
              <a:rPr lang="en-GB" dirty="0"/>
              <a:t>Lecture recap</a:t>
            </a:r>
          </a:p>
          <a:p>
            <a:pPr marL="457200" indent="-457200">
              <a:buClr>
                <a:srgbClr val="0070C0"/>
              </a:buClr>
              <a:buFont typeface="+mj-lt"/>
              <a:buAutoNum type="arabicPeriod"/>
            </a:pPr>
            <a:endParaRPr lang="en-GB" dirty="0"/>
          </a:p>
          <a:p>
            <a:pPr marL="457200" indent="-457200">
              <a:buClr>
                <a:srgbClr val="0070C0"/>
              </a:buClr>
              <a:buFont typeface="+mj-lt"/>
              <a:buAutoNum type="arabicPeriod"/>
            </a:pPr>
            <a:r>
              <a:rPr lang="en-GB" dirty="0"/>
              <a:t>Gromacs-CP2K interface for QM/MM</a:t>
            </a:r>
          </a:p>
          <a:p>
            <a:pPr marL="457200" indent="-457200">
              <a:buClr>
                <a:srgbClr val="0070C0"/>
              </a:buClr>
              <a:buFont typeface="+mj-lt"/>
              <a:buAutoNum type="arabicPeriod"/>
            </a:pPr>
            <a:endParaRPr lang="en-GB" dirty="0"/>
          </a:p>
          <a:p>
            <a:pPr marL="457200" indent="-457200">
              <a:buClr>
                <a:srgbClr val="0070C0"/>
              </a:buClr>
              <a:buFont typeface="+mj-lt"/>
              <a:buAutoNum type="arabicPeriod"/>
            </a:pPr>
            <a:r>
              <a:rPr lang="en-GB" dirty="0"/>
              <a:t>Setting up a simple QM/MM calculation</a:t>
            </a:r>
          </a:p>
          <a:p>
            <a:pPr marL="457200" indent="-457200">
              <a:buClr>
                <a:srgbClr val="0070C0"/>
              </a:buClr>
              <a:buFont typeface="+mj-lt"/>
              <a:buAutoNum type="arabicPeriod"/>
            </a:pPr>
            <a:endParaRPr lang="en-GB" dirty="0"/>
          </a:p>
          <a:p>
            <a:pPr marL="457200" indent="-457200">
              <a:buClr>
                <a:srgbClr val="0070C0"/>
              </a:buClr>
              <a:buFont typeface="+mj-lt"/>
              <a:buAutoNum type="arabicPeriod"/>
            </a:pPr>
            <a:r>
              <a:rPr lang="en-US" dirty="0"/>
              <a:t>Umbrella sampling with QM/MM</a:t>
            </a:r>
          </a:p>
          <a:p>
            <a:pPr marL="457200" indent="-457200">
              <a:buClr>
                <a:srgbClr val="0070C0"/>
              </a:buClr>
              <a:buFont typeface="+mj-lt"/>
              <a:buAutoNum type="arabicPeriod"/>
            </a:pPr>
            <a:endParaRPr lang="en-GB" dirty="0"/>
          </a:p>
          <a:p>
            <a:pPr marL="457200" indent="-457200">
              <a:buClr>
                <a:srgbClr val="0070C0"/>
              </a:buClr>
              <a:buFont typeface="+mj-lt"/>
              <a:buAutoNum type="arabicPeriod"/>
            </a:pPr>
            <a:r>
              <a:rPr lang="en-GB" dirty="0"/>
              <a:t>Protein simulations and non-standard QM input parameters</a:t>
            </a:r>
          </a:p>
          <a:p>
            <a:pPr marL="457200" indent="-457200">
              <a:buClr>
                <a:srgbClr val="0070C0"/>
              </a:buClr>
              <a:buFont typeface="+mj-lt"/>
              <a:buAutoNum type="arabicPeriod"/>
            </a:pPr>
            <a:endParaRPr lang="en-GB" dirty="0"/>
          </a:p>
          <a:p>
            <a:pPr marL="457200" indent="-457200">
              <a:buClr>
                <a:srgbClr val="0070C0"/>
              </a:buClr>
              <a:buFont typeface="+mj-lt"/>
              <a:buAutoNum type="arabicPeriod"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6F8D3F-6405-FE43-B28F-4B86351EF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FD0A2-323C-544B-81C5-8198DDC55B73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140" name="Прямоугольник 139">
            <a:extLst>
              <a:ext uri="{FF2B5EF4-FFF2-40B4-BE49-F238E27FC236}">
                <a16:creationId xmlns:a16="http://schemas.microsoft.com/office/drawing/2014/main" id="{21FC10FA-FC89-4D4D-B91F-241A550B63C4}"/>
              </a:ext>
            </a:extLst>
          </p:cNvPr>
          <p:cNvSpPr/>
          <p:nvPr/>
        </p:nvSpPr>
        <p:spPr>
          <a:xfrm>
            <a:off x="171326" y="3279068"/>
            <a:ext cx="9079205" cy="2693107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76F43ABD-9871-4634-BB30-574AD7B39601}"/>
              </a:ext>
            </a:extLst>
          </p:cNvPr>
          <p:cNvSpPr/>
          <p:nvPr/>
        </p:nvSpPr>
        <p:spPr>
          <a:xfrm>
            <a:off x="526433" y="1213539"/>
            <a:ext cx="5690751" cy="1110113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788323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"/>
          <p:cNvSpPr txBox="1">
            <a:spLocks noGrp="1"/>
          </p:cNvSpPr>
          <p:nvPr>
            <p:ph type="title"/>
          </p:nvPr>
        </p:nvSpPr>
        <p:spPr>
          <a:xfrm>
            <a:off x="540000" y="270000"/>
            <a:ext cx="8220300" cy="9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T Sans"/>
              <a:buNone/>
            </a:pPr>
            <a:r>
              <a:rPr lang="en-US" b="1" dirty="0"/>
              <a:t>GROMACS-CP2K Interface</a:t>
            </a:r>
            <a:endParaRPr b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9215CF8-E106-9849-B9B9-E8A299D97C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FD0A2-323C-544B-81C5-8198DDC55B73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68" name="Google Shape;68;p1"/>
          <p:cNvSpPr txBox="1"/>
          <p:nvPr/>
        </p:nvSpPr>
        <p:spPr>
          <a:xfrm>
            <a:off x="287590" y="2095816"/>
            <a:ext cx="6640641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Pts val="2000"/>
              <a:buFont typeface="Twentieth Century"/>
              <a:buNone/>
            </a:pPr>
            <a:r>
              <a:rPr lang="en-US" sz="2000" b="0" i="0" u="none" strike="noStrike" cap="none" dirty="0">
                <a:solidFill>
                  <a:srgbClr val="0433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Quickstep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: Mixed Gaussian and Plane wave basis implementation of Density Functional Theory</a:t>
            </a:r>
            <a:endParaRPr dirty="0"/>
          </a:p>
        </p:txBody>
      </p:sp>
      <p:sp>
        <p:nvSpPr>
          <p:cNvPr id="75" name="Google Shape;75;p1"/>
          <p:cNvSpPr txBox="1"/>
          <p:nvPr/>
        </p:nvSpPr>
        <p:spPr>
          <a:xfrm>
            <a:off x="3342728" y="2685246"/>
            <a:ext cx="358265" cy="5105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u="none">
                <a:solidFill>
                  <a:schemeClr val="accent2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+</a:t>
            </a:r>
            <a:endParaRPr/>
          </a:p>
        </p:txBody>
      </p:sp>
      <p:sp>
        <p:nvSpPr>
          <p:cNvPr id="76" name="Google Shape;76;p1"/>
          <p:cNvSpPr txBox="1"/>
          <p:nvPr/>
        </p:nvSpPr>
        <p:spPr>
          <a:xfrm>
            <a:off x="287590" y="3075418"/>
            <a:ext cx="664064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rgbClr val="9DC3E6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GEEP</a:t>
            </a:r>
            <a:r>
              <a:rPr lang="en-US" sz="2000" b="1" dirty="0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: Gaussian Expansion of Electrostatic Potential (GEEP) to compute the QM/MM coupling</a:t>
            </a:r>
            <a:endParaRPr dirty="0"/>
          </a:p>
        </p:txBody>
      </p:sp>
      <p:pic>
        <p:nvPicPr>
          <p:cNvPr id="77" name="Google Shape;77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7837" y="1333941"/>
            <a:ext cx="942975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" descr="Gromacs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89188" y="4089437"/>
            <a:ext cx="2667000" cy="342900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"/>
          <p:cNvSpPr txBox="1"/>
          <p:nvPr/>
        </p:nvSpPr>
        <p:spPr>
          <a:xfrm>
            <a:off x="347837" y="4448548"/>
            <a:ext cx="6640641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8235"/>
              </a:buClr>
              <a:buSzPts val="2000"/>
              <a:buFont typeface="Twentieth Century"/>
              <a:buNone/>
            </a:pPr>
            <a:r>
              <a:rPr lang="en-US" sz="2000" b="0" i="0" u="none" strike="noStrike" cap="none">
                <a:solidFill>
                  <a:srgbClr val="548235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Forcefield</a:t>
            </a:r>
            <a:r>
              <a:rPr lang="en-US" sz="20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: Classical MM-MM interactions both bonded and non-bonded (PME) </a:t>
            </a:r>
            <a:endParaRPr sz="1800" b="0" i="0" u="none" strike="noStrike" cap="none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80" name="Google Shape;80;p1"/>
          <p:cNvSpPr txBox="1"/>
          <p:nvPr/>
        </p:nvSpPr>
        <p:spPr>
          <a:xfrm>
            <a:off x="3402975" y="5037022"/>
            <a:ext cx="358265" cy="5105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u="none">
                <a:solidFill>
                  <a:schemeClr val="accent2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+</a:t>
            </a:r>
            <a:endParaRPr/>
          </a:p>
        </p:txBody>
      </p:sp>
      <p:sp>
        <p:nvSpPr>
          <p:cNvPr id="81" name="Google Shape;81;p1"/>
          <p:cNvSpPr txBox="1"/>
          <p:nvPr/>
        </p:nvSpPr>
        <p:spPr>
          <a:xfrm>
            <a:off x="347837" y="5428150"/>
            <a:ext cx="664064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C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Integration</a:t>
            </a:r>
            <a:r>
              <a:rPr lang="en-US" sz="2000" b="1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: Classical MD using fully periodic QM/MM forces</a:t>
            </a:r>
            <a:endParaRPr sz="1800">
              <a:solidFill>
                <a:srgbClr val="0C0C0C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82" name="Google Shape;82;p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03519" y="2083991"/>
            <a:ext cx="4958969" cy="11110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8BF24136-83A3-3B4B-A1EE-1A0D5A21CEA7}"/>
              </a:ext>
            </a:extLst>
          </p:cNvPr>
          <p:cNvGrpSpPr>
            <a:grpSpLocks noChangeAspect="1"/>
          </p:cNvGrpSpPr>
          <p:nvPr/>
        </p:nvGrpSpPr>
        <p:grpSpPr>
          <a:xfrm>
            <a:off x="7285394" y="3459776"/>
            <a:ext cx="4156464" cy="2520000"/>
            <a:chOff x="628650" y="1511300"/>
            <a:chExt cx="3435350" cy="2082800"/>
          </a:xfrm>
        </p:grpSpPr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C421D7B7-0861-9047-B305-4CFAE4C8193B}"/>
                </a:ext>
              </a:extLst>
            </p:cNvPr>
            <p:cNvSpPr/>
            <p:nvPr/>
          </p:nvSpPr>
          <p:spPr>
            <a:xfrm>
              <a:off x="628650" y="1511300"/>
              <a:ext cx="3435350" cy="2082800"/>
            </a:xfrm>
            <a:prstGeom prst="roundRect">
              <a:avLst/>
            </a:prstGeom>
            <a:solidFill>
              <a:srgbClr val="52AF70"/>
            </a:solidFill>
            <a:ln>
              <a:solidFill>
                <a:schemeClr val="tx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62519878-13FB-254C-B65D-F0C9AE2BC129}"/>
                </a:ext>
              </a:extLst>
            </p:cNvPr>
            <p:cNvSpPr/>
            <p:nvPr/>
          </p:nvSpPr>
          <p:spPr>
            <a:xfrm>
              <a:off x="1460500" y="1955800"/>
              <a:ext cx="1384300" cy="1206500"/>
            </a:xfrm>
            <a:prstGeom prst="roundRect">
              <a:avLst/>
            </a:prstGeom>
            <a:solidFill>
              <a:srgbClr val="F08F3A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0E4C41D-092C-954F-BC7A-DA92655321C6}"/>
                </a:ext>
              </a:extLst>
            </p:cNvPr>
            <p:cNvSpPr txBox="1"/>
            <p:nvPr/>
          </p:nvSpPr>
          <p:spPr>
            <a:xfrm>
              <a:off x="3365500" y="1593334"/>
              <a:ext cx="698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Helvetica"/>
                  <a:cs typeface="Helvetica"/>
                </a:rPr>
                <a:t>MM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8FCEEC0-79A5-724E-A21F-771839FB54B5}"/>
                </a:ext>
              </a:extLst>
            </p:cNvPr>
            <p:cNvSpPr txBox="1"/>
            <p:nvPr/>
          </p:nvSpPr>
          <p:spPr>
            <a:xfrm>
              <a:off x="2186106" y="2084305"/>
              <a:ext cx="698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FFFFFF"/>
                  </a:solidFill>
                  <a:latin typeface="Helvetica"/>
                  <a:cs typeface="Helvetica"/>
                </a:rPr>
                <a:t>QM</a:t>
              </a:r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18345251-D713-D642-B942-5D91E1D9CDA2}"/>
                </a:ext>
              </a:extLst>
            </p:cNvPr>
            <p:cNvGrpSpPr/>
            <p:nvPr/>
          </p:nvGrpSpPr>
          <p:grpSpPr>
            <a:xfrm>
              <a:off x="1038225" y="2116355"/>
              <a:ext cx="1063626" cy="499545"/>
              <a:chOff x="4946649" y="2730800"/>
              <a:chExt cx="1063626" cy="499545"/>
            </a:xfrm>
          </p:grpSpPr>
          <p:sp>
            <p:nvSpPr>
              <p:cNvPr id="26" name="Hexagon 25">
                <a:extLst>
                  <a:ext uri="{FF2B5EF4-FFF2-40B4-BE49-F238E27FC236}">
                    <a16:creationId xmlns:a16="http://schemas.microsoft.com/office/drawing/2014/main" id="{3AE826CB-8734-AC47-9DC2-4A18BBD767D6}"/>
                  </a:ext>
                </a:extLst>
              </p:cNvPr>
              <p:cNvSpPr/>
              <p:nvPr/>
            </p:nvSpPr>
            <p:spPr>
              <a:xfrm>
                <a:off x="5613400" y="2768600"/>
                <a:ext cx="368300" cy="343932"/>
              </a:xfrm>
              <a:prstGeom prst="hexagon">
                <a:avLst/>
              </a:prstGeom>
              <a:noFill/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6A6C2A34-A100-2845-8E21-6D6E240E7A06}"/>
                  </a:ext>
                </a:extLst>
              </p:cNvPr>
              <p:cNvSpPr/>
              <p:nvPr/>
            </p:nvSpPr>
            <p:spPr>
              <a:xfrm>
                <a:off x="5667375" y="2730800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B6C52B73-6AFB-744D-B277-8E39F1857A33}"/>
                  </a:ext>
                </a:extLst>
              </p:cNvPr>
              <p:cNvCxnSpPr/>
              <p:nvPr/>
            </p:nvCxnSpPr>
            <p:spPr>
              <a:xfrm flipH="1">
                <a:off x="5432425" y="2940763"/>
                <a:ext cx="180975" cy="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1721E40D-C86D-A14A-8A94-C73383DC64BE}"/>
                  </a:ext>
                </a:extLst>
              </p:cNvPr>
              <p:cNvCxnSpPr/>
              <p:nvPr/>
            </p:nvCxnSpPr>
            <p:spPr>
              <a:xfrm flipH="1">
                <a:off x="5299075" y="2941476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8E1AF3CB-D8A6-5D4E-9860-D541C890633B}"/>
                  </a:ext>
                </a:extLst>
              </p:cNvPr>
              <p:cNvCxnSpPr/>
              <p:nvPr/>
            </p:nvCxnSpPr>
            <p:spPr>
              <a:xfrm flipH="1">
                <a:off x="4984749" y="3065939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7FDD1131-FEE4-1E49-96AE-79946D62983C}"/>
                  </a:ext>
                </a:extLst>
              </p:cNvPr>
              <p:cNvCxnSpPr/>
              <p:nvPr/>
            </p:nvCxnSpPr>
            <p:spPr>
              <a:xfrm flipH="1">
                <a:off x="5118100" y="3065939"/>
                <a:ext cx="180975" cy="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30B3C567-9B64-9A4A-B46C-7F7B7750426F}"/>
                  </a:ext>
                </a:extLst>
              </p:cNvPr>
              <p:cNvSpPr/>
              <p:nvPr/>
            </p:nvSpPr>
            <p:spPr>
              <a:xfrm>
                <a:off x="5857875" y="2730800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251F591A-DBB0-504D-93C9-187C9CD2CA1F}"/>
                  </a:ext>
                </a:extLst>
              </p:cNvPr>
              <p:cNvSpPr/>
              <p:nvPr/>
            </p:nvSpPr>
            <p:spPr>
              <a:xfrm>
                <a:off x="5575300" y="2903676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1841B6FD-E4A5-7C40-8F0E-A9C5CE89186E}"/>
                  </a:ext>
                </a:extLst>
              </p:cNvPr>
              <p:cNvSpPr/>
              <p:nvPr/>
            </p:nvSpPr>
            <p:spPr>
              <a:xfrm>
                <a:off x="5934075" y="2903676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5084D476-6A7E-3F40-8A8B-022B1B9A37EF}"/>
                  </a:ext>
                </a:extLst>
              </p:cNvPr>
              <p:cNvSpPr/>
              <p:nvPr/>
            </p:nvSpPr>
            <p:spPr>
              <a:xfrm>
                <a:off x="5667375" y="3074732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DCEAD656-FF20-9A47-8A0B-88EC48A49743}"/>
                  </a:ext>
                </a:extLst>
              </p:cNvPr>
              <p:cNvSpPr/>
              <p:nvPr/>
            </p:nvSpPr>
            <p:spPr>
              <a:xfrm>
                <a:off x="5857875" y="3074732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E93B7BB2-0A90-FE49-8E9D-7D9B18BE38B0}"/>
                  </a:ext>
                </a:extLst>
              </p:cNvPr>
              <p:cNvSpPr/>
              <p:nvPr/>
            </p:nvSpPr>
            <p:spPr>
              <a:xfrm>
                <a:off x="5394326" y="2903676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D19BB740-59EC-C147-90BA-1BD911AB6531}"/>
                  </a:ext>
                </a:extLst>
              </p:cNvPr>
              <p:cNvSpPr/>
              <p:nvPr/>
            </p:nvSpPr>
            <p:spPr>
              <a:xfrm>
                <a:off x="5260975" y="302813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C4D8B53C-4BA5-1148-BF2C-C13ABA1152D9}"/>
                  </a:ext>
                </a:extLst>
              </p:cNvPr>
              <p:cNvSpPr/>
              <p:nvPr/>
            </p:nvSpPr>
            <p:spPr>
              <a:xfrm>
                <a:off x="5080000" y="302813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A96BF047-A7E8-034C-AF5F-B8A78F2E128A}"/>
                  </a:ext>
                </a:extLst>
              </p:cNvPr>
              <p:cNvSpPr/>
              <p:nvPr/>
            </p:nvSpPr>
            <p:spPr>
              <a:xfrm>
                <a:off x="4946649" y="3154745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CC1E9ED7-32D6-0742-B4E0-FE1CE784BCCA}"/>
                </a:ext>
              </a:extLst>
            </p:cNvPr>
            <p:cNvGrpSpPr/>
            <p:nvPr/>
          </p:nvGrpSpPr>
          <p:grpSpPr>
            <a:xfrm rot="5400000">
              <a:off x="532968" y="2730812"/>
              <a:ext cx="841376" cy="451526"/>
              <a:chOff x="4946649" y="3515419"/>
              <a:chExt cx="841376" cy="451526"/>
            </a:xfrm>
          </p:grpSpPr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FD4A2EDC-2A48-F74C-96E0-0C8ACB16B889}"/>
                  </a:ext>
                </a:extLst>
              </p:cNvPr>
              <p:cNvSpPr/>
              <p:nvPr/>
            </p:nvSpPr>
            <p:spPr>
              <a:xfrm>
                <a:off x="5711825" y="351541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324B080E-7FB9-9A43-94A8-341DE4F93057}"/>
                  </a:ext>
                </a:extLst>
              </p:cNvPr>
              <p:cNvCxnSpPr/>
              <p:nvPr/>
            </p:nvCxnSpPr>
            <p:spPr>
              <a:xfrm flipH="1">
                <a:off x="5432425" y="3677363"/>
                <a:ext cx="180975" cy="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114A34E7-DC92-0F4B-A21A-FBE9EDDACAD4}"/>
                  </a:ext>
                </a:extLst>
              </p:cNvPr>
              <p:cNvCxnSpPr/>
              <p:nvPr/>
            </p:nvCxnSpPr>
            <p:spPr>
              <a:xfrm flipH="1">
                <a:off x="5299075" y="3678076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BECA7C03-3A25-2949-8040-CE531C2BBA0F}"/>
                  </a:ext>
                </a:extLst>
              </p:cNvPr>
              <p:cNvCxnSpPr/>
              <p:nvPr/>
            </p:nvCxnSpPr>
            <p:spPr>
              <a:xfrm flipH="1">
                <a:off x="4984749" y="3802539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5A63A59A-002B-1B4F-8F41-99EF8D44BD43}"/>
                  </a:ext>
                </a:extLst>
              </p:cNvPr>
              <p:cNvCxnSpPr/>
              <p:nvPr/>
            </p:nvCxnSpPr>
            <p:spPr>
              <a:xfrm flipH="1">
                <a:off x="5118100" y="3802539"/>
                <a:ext cx="180975" cy="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A5599821-08BF-314A-AC0B-347E901B28C8}"/>
                  </a:ext>
                </a:extLst>
              </p:cNvPr>
              <p:cNvSpPr/>
              <p:nvPr/>
            </p:nvSpPr>
            <p:spPr>
              <a:xfrm>
                <a:off x="5575300" y="3640276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B76BA064-4D40-7F44-9904-E1145500F097}"/>
                  </a:ext>
                </a:extLst>
              </p:cNvPr>
              <p:cNvSpPr/>
              <p:nvPr/>
            </p:nvSpPr>
            <p:spPr>
              <a:xfrm>
                <a:off x="5711825" y="376473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1E063FD6-F3CF-FE47-B8B4-27515409DB5F}"/>
                  </a:ext>
                </a:extLst>
              </p:cNvPr>
              <p:cNvSpPr/>
              <p:nvPr/>
            </p:nvSpPr>
            <p:spPr>
              <a:xfrm>
                <a:off x="5394326" y="3640276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C2C3B31F-71E7-154A-9495-A049356EB1EF}"/>
                  </a:ext>
                </a:extLst>
              </p:cNvPr>
              <p:cNvSpPr/>
              <p:nvPr/>
            </p:nvSpPr>
            <p:spPr>
              <a:xfrm>
                <a:off x="5260975" y="376473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70090964-BFF4-AD41-B816-2B8EFF93725E}"/>
                  </a:ext>
                </a:extLst>
              </p:cNvPr>
              <p:cNvSpPr/>
              <p:nvPr/>
            </p:nvSpPr>
            <p:spPr>
              <a:xfrm>
                <a:off x="5080000" y="376473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E4C9058F-A675-7E47-AB86-37C3C571B3CD}"/>
                  </a:ext>
                </a:extLst>
              </p:cNvPr>
              <p:cNvSpPr/>
              <p:nvPr/>
            </p:nvSpPr>
            <p:spPr>
              <a:xfrm>
                <a:off x="4946649" y="3891345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F847B6C0-997B-C14B-ADB1-2DD0343F871D}"/>
                  </a:ext>
                </a:extLst>
              </p:cNvPr>
              <p:cNvCxnSpPr/>
              <p:nvPr/>
            </p:nvCxnSpPr>
            <p:spPr>
              <a:xfrm flipH="1">
                <a:off x="5616574" y="3553219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E43730FD-C5DF-4D49-B50F-56682C79F35A}"/>
                  </a:ext>
                </a:extLst>
              </p:cNvPr>
              <p:cNvCxnSpPr/>
              <p:nvPr/>
            </p:nvCxnSpPr>
            <p:spPr>
              <a:xfrm flipH="1" flipV="1">
                <a:off x="5616575" y="3675801"/>
                <a:ext cx="133350" cy="13472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8776B96E-5DC9-924F-A53B-5453B70202C1}"/>
                </a:ext>
              </a:extLst>
            </p:cNvPr>
            <p:cNvGrpSpPr/>
            <p:nvPr/>
          </p:nvGrpSpPr>
          <p:grpSpPr>
            <a:xfrm rot="20303712">
              <a:off x="720726" y="1702629"/>
              <a:ext cx="841376" cy="451526"/>
              <a:chOff x="4946649" y="3515419"/>
              <a:chExt cx="841376" cy="451526"/>
            </a:xfrm>
          </p:grpSpPr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C9A2C2E5-FCDA-5A42-B381-7698DCF45236}"/>
                  </a:ext>
                </a:extLst>
              </p:cNvPr>
              <p:cNvSpPr/>
              <p:nvPr/>
            </p:nvSpPr>
            <p:spPr>
              <a:xfrm>
                <a:off x="5711825" y="351541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93997123-5076-794C-AC0C-976CD3BF0BE8}"/>
                  </a:ext>
                </a:extLst>
              </p:cNvPr>
              <p:cNvCxnSpPr/>
              <p:nvPr/>
            </p:nvCxnSpPr>
            <p:spPr>
              <a:xfrm flipH="1">
                <a:off x="5432425" y="3677363"/>
                <a:ext cx="180975" cy="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88AE5F6E-2524-1C49-840E-E9ACB4B5E834}"/>
                  </a:ext>
                </a:extLst>
              </p:cNvPr>
              <p:cNvCxnSpPr/>
              <p:nvPr/>
            </p:nvCxnSpPr>
            <p:spPr>
              <a:xfrm flipH="1">
                <a:off x="5299075" y="3678076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187F5CF8-FCB2-534F-BCB6-5F79D9F15DEF}"/>
                  </a:ext>
                </a:extLst>
              </p:cNvPr>
              <p:cNvCxnSpPr/>
              <p:nvPr/>
            </p:nvCxnSpPr>
            <p:spPr>
              <a:xfrm flipH="1">
                <a:off x="4984749" y="3802539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E318E23C-305B-0E4D-8256-BCEFBC873FBB}"/>
                  </a:ext>
                </a:extLst>
              </p:cNvPr>
              <p:cNvCxnSpPr/>
              <p:nvPr/>
            </p:nvCxnSpPr>
            <p:spPr>
              <a:xfrm flipH="1">
                <a:off x="5118100" y="3802539"/>
                <a:ext cx="180975" cy="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01472C7D-C8F8-744E-8CDE-A6C9BD0A0897}"/>
                  </a:ext>
                </a:extLst>
              </p:cNvPr>
              <p:cNvSpPr/>
              <p:nvPr/>
            </p:nvSpPr>
            <p:spPr>
              <a:xfrm>
                <a:off x="5575300" y="3640276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217CD910-D914-0942-AE7C-276FC78F8D35}"/>
                  </a:ext>
                </a:extLst>
              </p:cNvPr>
              <p:cNvSpPr/>
              <p:nvPr/>
            </p:nvSpPr>
            <p:spPr>
              <a:xfrm>
                <a:off x="5711825" y="376473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3EA062D3-B686-5040-92E9-D8BAD5BD7A04}"/>
                  </a:ext>
                </a:extLst>
              </p:cNvPr>
              <p:cNvSpPr/>
              <p:nvPr/>
            </p:nvSpPr>
            <p:spPr>
              <a:xfrm>
                <a:off x="5394326" y="3640276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DB476058-DEE0-C640-B8A4-2801BFF33B2E}"/>
                  </a:ext>
                </a:extLst>
              </p:cNvPr>
              <p:cNvSpPr/>
              <p:nvPr/>
            </p:nvSpPr>
            <p:spPr>
              <a:xfrm>
                <a:off x="5260975" y="376473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E9ABCB54-D6F1-7E48-B90F-4F879A9AC19D}"/>
                  </a:ext>
                </a:extLst>
              </p:cNvPr>
              <p:cNvSpPr/>
              <p:nvPr/>
            </p:nvSpPr>
            <p:spPr>
              <a:xfrm>
                <a:off x="5080000" y="376473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2F042ADE-B9C5-E64C-BAC5-68D82187DD8A}"/>
                  </a:ext>
                </a:extLst>
              </p:cNvPr>
              <p:cNvSpPr/>
              <p:nvPr/>
            </p:nvSpPr>
            <p:spPr>
              <a:xfrm>
                <a:off x="4946649" y="3891345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4C9EEE65-8F14-9442-BCA9-4A9BD1AC72DC}"/>
                  </a:ext>
                </a:extLst>
              </p:cNvPr>
              <p:cNvCxnSpPr/>
              <p:nvPr/>
            </p:nvCxnSpPr>
            <p:spPr>
              <a:xfrm flipH="1">
                <a:off x="5616574" y="3553219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8377FCBF-D8E0-6742-A69D-0EC30E2012E7}"/>
                  </a:ext>
                </a:extLst>
              </p:cNvPr>
              <p:cNvCxnSpPr/>
              <p:nvPr/>
            </p:nvCxnSpPr>
            <p:spPr>
              <a:xfrm flipH="1" flipV="1">
                <a:off x="5616575" y="3675801"/>
                <a:ext cx="133350" cy="13472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A08A4CB1-B719-754D-A742-A6E1F3735AB4}"/>
                </a:ext>
              </a:extLst>
            </p:cNvPr>
            <p:cNvGrpSpPr/>
            <p:nvPr/>
          </p:nvGrpSpPr>
          <p:grpSpPr>
            <a:xfrm>
              <a:off x="1917765" y="1561493"/>
              <a:ext cx="228535" cy="330481"/>
              <a:chOff x="4493120" y="4093618"/>
              <a:chExt cx="228535" cy="330481"/>
            </a:xfrm>
          </p:grpSpPr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E7AC0510-BCC0-2E4A-B291-C468F6537967}"/>
                  </a:ext>
                </a:extLst>
              </p:cNvPr>
              <p:cNvSpPr/>
              <p:nvPr/>
            </p:nvSpPr>
            <p:spPr>
              <a:xfrm rot="11272197">
                <a:off x="4493120" y="434849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0BFDE43A-E09F-DF43-B720-FDD814AFAC68}"/>
                  </a:ext>
                </a:extLst>
              </p:cNvPr>
              <p:cNvSpPr/>
              <p:nvPr/>
            </p:nvSpPr>
            <p:spPr>
              <a:xfrm rot="11272197">
                <a:off x="4645455" y="4243511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7DDED63C-28CE-D045-8781-2E7B413C1B5E}"/>
                  </a:ext>
                </a:extLst>
              </p:cNvPr>
              <p:cNvSpPr/>
              <p:nvPr/>
            </p:nvSpPr>
            <p:spPr>
              <a:xfrm rot="11272197">
                <a:off x="4533355" y="4093618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20DA794C-1C5E-DC4F-B6F5-116FCAD858CD}"/>
                  </a:ext>
                </a:extLst>
              </p:cNvPr>
              <p:cNvCxnSpPr/>
              <p:nvPr/>
            </p:nvCxnSpPr>
            <p:spPr>
              <a:xfrm rot="11272197" flipH="1">
                <a:off x="4539259" y="4269419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BE460690-369E-B14D-AB4A-EC1C664F0388}"/>
                  </a:ext>
                </a:extLst>
              </p:cNvPr>
              <p:cNvCxnSpPr/>
              <p:nvPr/>
            </p:nvCxnSpPr>
            <p:spPr>
              <a:xfrm rot="11272197" flipH="1" flipV="1">
                <a:off x="4556599" y="4139915"/>
                <a:ext cx="133350" cy="13472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1BB36636-3C06-9847-A727-19F619A79E4F}"/>
                </a:ext>
              </a:extLst>
            </p:cNvPr>
            <p:cNvGrpSpPr/>
            <p:nvPr/>
          </p:nvGrpSpPr>
          <p:grpSpPr>
            <a:xfrm rot="6415490">
              <a:off x="3120032" y="1988914"/>
              <a:ext cx="228535" cy="330481"/>
              <a:chOff x="4493120" y="4093618"/>
              <a:chExt cx="228535" cy="330481"/>
            </a:xfrm>
          </p:grpSpPr>
          <p:sp>
            <p:nvSpPr>
              <p:cNvPr id="94" name="Oval 93">
                <a:extLst>
                  <a:ext uri="{FF2B5EF4-FFF2-40B4-BE49-F238E27FC236}">
                    <a16:creationId xmlns:a16="http://schemas.microsoft.com/office/drawing/2014/main" id="{011D4170-9DCF-8A40-B0C3-30453972344F}"/>
                  </a:ext>
                </a:extLst>
              </p:cNvPr>
              <p:cNvSpPr/>
              <p:nvPr/>
            </p:nvSpPr>
            <p:spPr>
              <a:xfrm rot="11272197">
                <a:off x="4493120" y="434849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49B9E72A-0C1C-A346-9A17-4E0BA504BAA9}"/>
                  </a:ext>
                </a:extLst>
              </p:cNvPr>
              <p:cNvSpPr/>
              <p:nvPr/>
            </p:nvSpPr>
            <p:spPr>
              <a:xfrm rot="11272197">
                <a:off x="4645455" y="4243511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86C21708-15D1-AE4A-A75E-0CD0C0AE5F01}"/>
                  </a:ext>
                </a:extLst>
              </p:cNvPr>
              <p:cNvSpPr/>
              <p:nvPr/>
            </p:nvSpPr>
            <p:spPr>
              <a:xfrm rot="11272197">
                <a:off x="4533355" y="4093618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6EE0F00C-BD84-4D41-8A64-E4D5140C84EA}"/>
                  </a:ext>
                </a:extLst>
              </p:cNvPr>
              <p:cNvCxnSpPr/>
              <p:nvPr/>
            </p:nvCxnSpPr>
            <p:spPr>
              <a:xfrm rot="11272197" flipH="1">
                <a:off x="4539259" y="4269419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FF2B5EF4-FFF2-40B4-BE49-F238E27FC236}">
                    <a16:creationId xmlns:a16="http://schemas.microsoft.com/office/drawing/2014/main" id="{4AF75BC9-3FA6-FD46-828B-E9F11D914E25}"/>
                  </a:ext>
                </a:extLst>
              </p:cNvPr>
              <p:cNvCxnSpPr/>
              <p:nvPr/>
            </p:nvCxnSpPr>
            <p:spPr>
              <a:xfrm rot="11272197" flipH="1" flipV="1">
                <a:off x="4556599" y="4139915"/>
                <a:ext cx="133350" cy="13472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B3DAD427-2A92-AC4F-B497-727F990B9575}"/>
                </a:ext>
              </a:extLst>
            </p:cNvPr>
            <p:cNvGrpSpPr/>
            <p:nvPr/>
          </p:nvGrpSpPr>
          <p:grpSpPr>
            <a:xfrm rot="15974830">
              <a:off x="2975395" y="2347497"/>
              <a:ext cx="228535" cy="330481"/>
              <a:chOff x="4493120" y="4093618"/>
              <a:chExt cx="228535" cy="330481"/>
            </a:xfrm>
          </p:grpSpPr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3507E1A2-789B-3D44-AFA0-5FDB2A55EC08}"/>
                  </a:ext>
                </a:extLst>
              </p:cNvPr>
              <p:cNvSpPr/>
              <p:nvPr/>
            </p:nvSpPr>
            <p:spPr>
              <a:xfrm rot="11272197">
                <a:off x="4493120" y="434849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2ED38071-D185-CB4A-97EE-EB2E46A118D8}"/>
                  </a:ext>
                </a:extLst>
              </p:cNvPr>
              <p:cNvSpPr/>
              <p:nvPr/>
            </p:nvSpPr>
            <p:spPr>
              <a:xfrm rot="11272197">
                <a:off x="4645455" y="4243511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id="{5B2075EE-8562-5945-9EF5-91EB368B3ECA}"/>
                  </a:ext>
                </a:extLst>
              </p:cNvPr>
              <p:cNvSpPr/>
              <p:nvPr/>
            </p:nvSpPr>
            <p:spPr>
              <a:xfrm rot="11272197">
                <a:off x="4533355" y="4093618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5E2F732F-0D39-994B-B744-68C13683EBF8}"/>
                  </a:ext>
                </a:extLst>
              </p:cNvPr>
              <p:cNvCxnSpPr/>
              <p:nvPr/>
            </p:nvCxnSpPr>
            <p:spPr>
              <a:xfrm rot="11272197" flipH="1">
                <a:off x="4539259" y="4269419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B40F02F4-B8F0-9941-A8F6-37A8CCC446D1}"/>
                  </a:ext>
                </a:extLst>
              </p:cNvPr>
              <p:cNvCxnSpPr/>
              <p:nvPr/>
            </p:nvCxnSpPr>
            <p:spPr>
              <a:xfrm rot="11272197" flipH="1" flipV="1">
                <a:off x="4556599" y="4139915"/>
                <a:ext cx="133350" cy="13472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91F77029-1D6C-D741-A7A8-C668AF40A1C4}"/>
                </a:ext>
              </a:extLst>
            </p:cNvPr>
            <p:cNvGrpSpPr/>
            <p:nvPr/>
          </p:nvGrpSpPr>
          <p:grpSpPr>
            <a:xfrm rot="17560465">
              <a:off x="2496929" y="1603188"/>
              <a:ext cx="228535" cy="330481"/>
              <a:chOff x="4493120" y="4093618"/>
              <a:chExt cx="228535" cy="330481"/>
            </a:xfrm>
          </p:grpSpPr>
          <p:sp>
            <p:nvSpPr>
              <p:cNvPr id="106" name="Oval 105">
                <a:extLst>
                  <a:ext uri="{FF2B5EF4-FFF2-40B4-BE49-F238E27FC236}">
                    <a16:creationId xmlns:a16="http://schemas.microsoft.com/office/drawing/2014/main" id="{C2E17675-8633-9644-B274-6813947353EA}"/>
                  </a:ext>
                </a:extLst>
              </p:cNvPr>
              <p:cNvSpPr/>
              <p:nvPr/>
            </p:nvSpPr>
            <p:spPr>
              <a:xfrm rot="11272197">
                <a:off x="4493120" y="434849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Oval 106">
                <a:extLst>
                  <a:ext uri="{FF2B5EF4-FFF2-40B4-BE49-F238E27FC236}">
                    <a16:creationId xmlns:a16="http://schemas.microsoft.com/office/drawing/2014/main" id="{D661C2CF-E83A-7F45-BED3-0FEBA6B371DB}"/>
                  </a:ext>
                </a:extLst>
              </p:cNvPr>
              <p:cNvSpPr/>
              <p:nvPr/>
            </p:nvSpPr>
            <p:spPr>
              <a:xfrm rot="11272197">
                <a:off x="4645455" y="4243511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id="{0E333FEB-FCD3-4D4B-8886-E5A3F8E31B18}"/>
                  </a:ext>
                </a:extLst>
              </p:cNvPr>
              <p:cNvSpPr/>
              <p:nvPr/>
            </p:nvSpPr>
            <p:spPr>
              <a:xfrm rot="11272197">
                <a:off x="4533355" y="4093618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id="{90B2A602-D252-C141-90AD-E81BA6C4DD38}"/>
                  </a:ext>
                </a:extLst>
              </p:cNvPr>
              <p:cNvCxnSpPr/>
              <p:nvPr/>
            </p:nvCxnSpPr>
            <p:spPr>
              <a:xfrm rot="11272197" flipH="1">
                <a:off x="4539259" y="4269419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6D661AFC-8D90-8C41-8EDE-532AFCA47B40}"/>
                  </a:ext>
                </a:extLst>
              </p:cNvPr>
              <p:cNvCxnSpPr/>
              <p:nvPr/>
            </p:nvCxnSpPr>
            <p:spPr>
              <a:xfrm rot="11272197" flipH="1" flipV="1">
                <a:off x="4556599" y="4139915"/>
                <a:ext cx="133350" cy="13472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4881A129-51BD-9B4A-8218-C31EAA2F858D}"/>
                </a:ext>
              </a:extLst>
            </p:cNvPr>
            <p:cNvGrpSpPr/>
            <p:nvPr/>
          </p:nvGrpSpPr>
          <p:grpSpPr>
            <a:xfrm rot="13589202">
              <a:off x="3224595" y="2684403"/>
              <a:ext cx="228535" cy="330481"/>
              <a:chOff x="4493120" y="4093618"/>
              <a:chExt cx="228535" cy="330481"/>
            </a:xfrm>
          </p:grpSpPr>
          <p:sp>
            <p:nvSpPr>
              <p:cNvPr id="112" name="Oval 111">
                <a:extLst>
                  <a:ext uri="{FF2B5EF4-FFF2-40B4-BE49-F238E27FC236}">
                    <a16:creationId xmlns:a16="http://schemas.microsoft.com/office/drawing/2014/main" id="{C5120B89-E2F2-8D41-8FAD-7348E9DEEB23}"/>
                  </a:ext>
                </a:extLst>
              </p:cNvPr>
              <p:cNvSpPr/>
              <p:nvPr/>
            </p:nvSpPr>
            <p:spPr>
              <a:xfrm rot="11272197">
                <a:off x="4493120" y="434849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C67F915F-4258-5D49-B97C-5312087ACD8D}"/>
                  </a:ext>
                </a:extLst>
              </p:cNvPr>
              <p:cNvSpPr/>
              <p:nvPr/>
            </p:nvSpPr>
            <p:spPr>
              <a:xfrm rot="11272197">
                <a:off x="4645455" y="4243511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Oval 113">
                <a:extLst>
                  <a:ext uri="{FF2B5EF4-FFF2-40B4-BE49-F238E27FC236}">
                    <a16:creationId xmlns:a16="http://schemas.microsoft.com/office/drawing/2014/main" id="{904B8EAC-9FE5-0344-B992-900D1EC2545B}"/>
                  </a:ext>
                </a:extLst>
              </p:cNvPr>
              <p:cNvSpPr/>
              <p:nvPr/>
            </p:nvSpPr>
            <p:spPr>
              <a:xfrm rot="11272197">
                <a:off x="4533355" y="4093618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5" name="Straight Connector 114">
                <a:extLst>
                  <a:ext uri="{FF2B5EF4-FFF2-40B4-BE49-F238E27FC236}">
                    <a16:creationId xmlns:a16="http://schemas.microsoft.com/office/drawing/2014/main" id="{1B12F48D-A867-F546-868D-F3603023AE22}"/>
                  </a:ext>
                </a:extLst>
              </p:cNvPr>
              <p:cNvCxnSpPr/>
              <p:nvPr/>
            </p:nvCxnSpPr>
            <p:spPr>
              <a:xfrm rot="11272197" flipH="1">
                <a:off x="4539259" y="4269419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>
                <a:extLst>
                  <a:ext uri="{FF2B5EF4-FFF2-40B4-BE49-F238E27FC236}">
                    <a16:creationId xmlns:a16="http://schemas.microsoft.com/office/drawing/2014/main" id="{97971273-51E7-0F40-A6CC-C60585B995F8}"/>
                  </a:ext>
                </a:extLst>
              </p:cNvPr>
              <p:cNvCxnSpPr/>
              <p:nvPr/>
            </p:nvCxnSpPr>
            <p:spPr>
              <a:xfrm rot="11272197" flipH="1" flipV="1">
                <a:off x="4556599" y="4139915"/>
                <a:ext cx="133350" cy="13472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1EC9B263-1B7E-9642-9D94-9848ECE84650}"/>
                </a:ext>
              </a:extLst>
            </p:cNvPr>
            <p:cNvGrpSpPr/>
            <p:nvPr/>
          </p:nvGrpSpPr>
          <p:grpSpPr>
            <a:xfrm rot="17634860">
              <a:off x="3043417" y="3049086"/>
              <a:ext cx="228535" cy="330481"/>
              <a:chOff x="4493120" y="4093618"/>
              <a:chExt cx="228535" cy="330481"/>
            </a:xfrm>
          </p:grpSpPr>
          <p:sp>
            <p:nvSpPr>
              <p:cNvPr id="118" name="Oval 117">
                <a:extLst>
                  <a:ext uri="{FF2B5EF4-FFF2-40B4-BE49-F238E27FC236}">
                    <a16:creationId xmlns:a16="http://schemas.microsoft.com/office/drawing/2014/main" id="{A0152ABB-364C-EC4F-9B94-F56A6611A36C}"/>
                  </a:ext>
                </a:extLst>
              </p:cNvPr>
              <p:cNvSpPr/>
              <p:nvPr/>
            </p:nvSpPr>
            <p:spPr>
              <a:xfrm rot="11272197">
                <a:off x="4493120" y="434849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Oval 118">
                <a:extLst>
                  <a:ext uri="{FF2B5EF4-FFF2-40B4-BE49-F238E27FC236}">
                    <a16:creationId xmlns:a16="http://schemas.microsoft.com/office/drawing/2014/main" id="{5911E77C-D36D-6843-A3E0-A4B38711B7D3}"/>
                  </a:ext>
                </a:extLst>
              </p:cNvPr>
              <p:cNvSpPr/>
              <p:nvPr/>
            </p:nvSpPr>
            <p:spPr>
              <a:xfrm rot="11272197">
                <a:off x="4645455" y="4243511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Oval 119">
                <a:extLst>
                  <a:ext uri="{FF2B5EF4-FFF2-40B4-BE49-F238E27FC236}">
                    <a16:creationId xmlns:a16="http://schemas.microsoft.com/office/drawing/2014/main" id="{0C814A5D-B0A5-8D40-9A46-29DCBA4336F9}"/>
                  </a:ext>
                </a:extLst>
              </p:cNvPr>
              <p:cNvSpPr/>
              <p:nvPr/>
            </p:nvSpPr>
            <p:spPr>
              <a:xfrm rot="11272197">
                <a:off x="4533355" y="4093618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21" name="Straight Connector 120">
                <a:extLst>
                  <a:ext uri="{FF2B5EF4-FFF2-40B4-BE49-F238E27FC236}">
                    <a16:creationId xmlns:a16="http://schemas.microsoft.com/office/drawing/2014/main" id="{3A4EEB91-DCFD-124D-BD2A-4A0A9142DC7F}"/>
                  </a:ext>
                </a:extLst>
              </p:cNvPr>
              <p:cNvCxnSpPr/>
              <p:nvPr/>
            </p:nvCxnSpPr>
            <p:spPr>
              <a:xfrm rot="11272197" flipH="1">
                <a:off x="4539259" y="4269419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B3DAD596-C160-5945-A9BC-0ECB3AAEE92B}"/>
                  </a:ext>
                </a:extLst>
              </p:cNvPr>
              <p:cNvCxnSpPr/>
              <p:nvPr/>
            </p:nvCxnSpPr>
            <p:spPr>
              <a:xfrm rot="11272197" flipH="1" flipV="1">
                <a:off x="4556599" y="4139915"/>
                <a:ext cx="133350" cy="13472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id="{35F3F95F-0653-FA47-9F6F-FD904E7BFC65}"/>
                </a:ext>
              </a:extLst>
            </p:cNvPr>
            <p:cNvGrpSpPr/>
            <p:nvPr/>
          </p:nvGrpSpPr>
          <p:grpSpPr>
            <a:xfrm rot="12917490">
              <a:off x="3458434" y="2222660"/>
              <a:ext cx="228535" cy="330481"/>
              <a:chOff x="4493120" y="4093618"/>
              <a:chExt cx="228535" cy="330481"/>
            </a:xfrm>
          </p:grpSpPr>
          <p:sp>
            <p:nvSpPr>
              <p:cNvPr id="124" name="Oval 123">
                <a:extLst>
                  <a:ext uri="{FF2B5EF4-FFF2-40B4-BE49-F238E27FC236}">
                    <a16:creationId xmlns:a16="http://schemas.microsoft.com/office/drawing/2014/main" id="{DC03ACDD-F7A4-0B4B-BF9D-2C4047F4C05E}"/>
                  </a:ext>
                </a:extLst>
              </p:cNvPr>
              <p:cNvSpPr/>
              <p:nvPr/>
            </p:nvSpPr>
            <p:spPr>
              <a:xfrm rot="11272197">
                <a:off x="4493120" y="434849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980D5564-DBF3-A54A-B984-BDA19C3944D6}"/>
                  </a:ext>
                </a:extLst>
              </p:cNvPr>
              <p:cNvSpPr/>
              <p:nvPr/>
            </p:nvSpPr>
            <p:spPr>
              <a:xfrm rot="11272197">
                <a:off x="4645455" y="4243511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Oval 125">
                <a:extLst>
                  <a:ext uri="{FF2B5EF4-FFF2-40B4-BE49-F238E27FC236}">
                    <a16:creationId xmlns:a16="http://schemas.microsoft.com/office/drawing/2014/main" id="{03AD7448-A5DE-004E-9D11-E742629683DD}"/>
                  </a:ext>
                </a:extLst>
              </p:cNvPr>
              <p:cNvSpPr/>
              <p:nvPr/>
            </p:nvSpPr>
            <p:spPr>
              <a:xfrm rot="11272197">
                <a:off x="4533355" y="4093618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27" name="Straight Connector 126">
                <a:extLst>
                  <a:ext uri="{FF2B5EF4-FFF2-40B4-BE49-F238E27FC236}">
                    <a16:creationId xmlns:a16="http://schemas.microsoft.com/office/drawing/2014/main" id="{404E6FC4-CFD7-2544-BF66-83878E178A86}"/>
                  </a:ext>
                </a:extLst>
              </p:cNvPr>
              <p:cNvCxnSpPr/>
              <p:nvPr/>
            </p:nvCxnSpPr>
            <p:spPr>
              <a:xfrm rot="11272197" flipH="1">
                <a:off x="4539259" y="4269419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Straight Connector 127">
                <a:extLst>
                  <a:ext uri="{FF2B5EF4-FFF2-40B4-BE49-F238E27FC236}">
                    <a16:creationId xmlns:a16="http://schemas.microsoft.com/office/drawing/2014/main" id="{8C041DF0-8871-F14A-AA17-89DA4D25A87B}"/>
                  </a:ext>
                </a:extLst>
              </p:cNvPr>
              <p:cNvCxnSpPr/>
              <p:nvPr/>
            </p:nvCxnSpPr>
            <p:spPr>
              <a:xfrm rot="11272197" flipH="1" flipV="1">
                <a:off x="4556599" y="4139915"/>
                <a:ext cx="133350" cy="13472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9" name="Group 128">
              <a:extLst>
                <a:ext uri="{FF2B5EF4-FFF2-40B4-BE49-F238E27FC236}">
                  <a16:creationId xmlns:a16="http://schemas.microsoft.com/office/drawing/2014/main" id="{12BDEE72-9142-6D46-89F5-85805186100C}"/>
                </a:ext>
              </a:extLst>
            </p:cNvPr>
            <p:cNvGrpSpPr/>
            <p:nvPr/>
          </p:nvGrpSpPr>
          <p:grpSpPr>
            <a:xfrm rot="9312053">
              <a:off x="3640824" y="2580197"/>
              <a:ext cx="228535" cy="330481"/>
              <a:chOff x="4493120" y="4093618"/>
              <a:chExt cx="228535" cy="330481"/>
            </a:xfrm>
          </p:grpSpPr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028268A2-97B5-F84D-8F77-8DB9AE99507B}"/>
                  </a:ext>
                </a:extLst>
              </p:cNvPr>
              <p:cNvSpPr/>
              <p:nvPr/>
            </p:nvSpPr>
            <p:spPr>
              <a:xfrm rot="11272197">
                <a:off x="4493120" y="434849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B3CC76AC-7D59-1341-8E43-42B57F206618}"/>
                  </a:ext>
                </a:extLst>
              </p:cNvPr>
              <p:cNvSpPr/>
              <p:nvPr/>
            </p:nvSpPr>
            <p:spPr>
              <a:xfrm rot="11272197">
                <a:off x="4645455" y="4243511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Oval 131">
                <a:extLst>
                  <a:ext uri="{FF2B5EF4-FFF2-40B4-BE49-F238E27FC236}">
                    <a16:creationId xmlns:a16="http://schemas.microsoft.com/office/drawing/2014/main" id="{502FFA2A-191D-BD48-BBDF-5AF494A10175}"/>
                  </a:ext>
                </a:extLst>
              </p:cNvPr>
              <p:cNvSpPr/>
              <p:nvPr/>
            </p:nvSpPr>
            <p:spPr>
              <a:xfrm rot="11272197">
                <a:off x="4533355" y="4093618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3" name="Straight Connector 132">
                <a:extLst>
                  <a:ext uri="{FF2B5EF4-FFF2-40B4-BE49-F238E27FC236}">
                    <a16:creationId xmlns:a16="http://schemas.microsoft.com/office/drawing/2014/main" id="{BB33C500-6811-2F48-879E-FC972C55F092}"/>
                  </a:ext>
                </a:extLst>
              </p:cNvPr>
              <p:cNvCxnSpPr/>
              <p:nvPr/>
            </p:nvCxnSpPr>
            <p:spPr>
              <a:xfrm rot="11272197" flipH="1">
                <a:off x="4539259" y="4269419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>
                <a:extLst>
                  <a:ext uri="{FF2B5EF4-FFF2-40B4-BE49-F238E27FC236}">
                    <a16:creationId xmlns:a16="http://schemas.microsoft.com/office/drawing/2014/main" id="{EC7A5857-6008-144A-B2CB-325D094DD6FF}"/>
                  </a:ext>
                </a:extLst>
              </p:cNvPr>
              <p:cNvCxnSpPr/>
              <p:nvPr/>
            </p:nvCxnSpPr>
            <p:spPr>
              <a:xfrm rot="11272197" flipH="1" flipV="1">
                <a:off x="4556599" y="4139915"/>
                <a:ext cx="133350" cy="13472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5" name="Group 134">
              <a:extLst>
                <a:ext uri="{FF2B5EF4-FFF2-40B4-BE49-F238E27FC236}">
                  <a16:creationId xmlns:a16="http://schemas.microsoft.com/office/drawing/2014/main" id="{6CCD779B-9309-1746-8FFC-A26FAE0363D0}"/>
                </a:ext>
              </a:extLst>
            </p:cNvPr>
            <p:cNvGrpSpPr/>
            <p:nvPr/>
          </p:nvGrpSpPr>
          <p:grpSpPr>
            <a:xfrm rot="16681216">
              <a:off x="3474842" y="2983888"/>
              <a:ext cx="228535" cy="330481"/>
              <a:chOff x="4493120" y="4093618"/>
              <a:chExt cx="228535" cy="330481"/>
            </a:xfrm>
          </p:grpSpPr>
          <p:sp>
            <p:nvSpPr>
              <p:cNvPr id="136" name="Oval 135">
                <a:extLst>
                  <a:ext uri="{FF2B5EF4-FFF2-40B4-BE49-F238E27FC236}">
                    <a16:creationId xmlns:a16="http://schemas.microsoft.com/office/drawing/2014/main" id="{9BA6E920-1406-E442-844C-518305F13272}"/>
                  </a:ext>
                </a:extLst>
              </p:cNvPr>
              <p:cNvSpPr/>
              <p:nvPr/>
            </p:nvSpPr>
            <p:spPr>
              <a:xfrm rot="11272197">
                <a:off x="4493120" y="434849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Oval 136">
                <a:extLst>
                  <a:ext uri="{FF2B5EF4-FFF2-40B4-BE49-F238E27FC236}">
                    <a16:creationId xmlns:a16="http://schemas.microsoft.com/office/drawing/2014/main" id="{9D4B70F5-848B-324A-AC14-12C91FE70E7E}"/>
                  </a:ext>
                </a:extLst>
              </p:cNvPr>
              <p:cNvSpPr/>
              <p:nvPr/>
            </p:nvSpPr>
            <p:spPr>
              <a:xfrm rot="11272197">
                <a:off x="4645455" y="4243511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Oval 137">
                <a:extLst>
                  <a:ext uri="{FF2B5EF4-FFF2-40B4-BE49-F238E27FC236}">
                    <a16:creationId xmlns:a16="http://schemas.microsoft.com/office/drawing/2014/main" id="{4D2AA77D-516C-294E-BC40-FCE1EC987E52}"/>
                  </a:ext>
                </a:extLst>
              </p:cNvPr>
              <p:cNvSpPr/>
              <p:nvPr/>
            </p:nvSpPr>
            <p:spPr>
              <a:xfrm rot="11272197">
                <a:off x="4533355" y="4093618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F75706F2-1872-8B46-B435-078D6CFBFF84}"/>
                  </a:ext>
                </a:extLst>
              </p:cNvPr>
              <p:cNvCxnSpPr/>
              <p:nvPr/>
            </p:nvCxnSpPr>
            <p:spPr>
              <a:xfrm rot="11272197" flipH="1">
                <a:off x="4539259" y="4269419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89D60673-A62D-1041-952D-F875E7EA8BD7}"/>
                  </a:ext>
                </a:extLst>
              </p:cNvPr>
              <p:cNvCxnSpPr/>
              <p:nvPr/>
            </p:nvCxnSpPr>
            <p:spPr>
              <a:xfrm rot="11272197" flipH="1" flipV="1">
                <a:off x="4556599" y="4139915"/>
                <a:ext cx="133350" cy="13472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47C9CD49-D607-7340-A166-A57E75D4FB43}"/>
                </a:ext>
              </a:extLst>
            </p:cNvPr>
            <p:cNvSpPr/>
            <p:nvPr/>
          </p:nvSpPr>
          <p:spPr>
            <a:xfrm>
              <a:off x="1432273" y="3289326"/>
              <a:ext cx="76200" cy="75600"/>
            </a:xfrm>
            <a:prstGeom prst="ellipse">
              <a:avLst/>
            </a:prstGeom>
            <a:solidFill>
              <a:schemeClr val="bg2">
                <a:lumMod val="10000"/>
              </a:schemeClr>
            </a:solidFill>
            <a:ln>
              <a:solidFill>
                <a:schemeClr val="bg2">
                  <a:lumMod val="1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E59F3481-3EF2-E941-A330-819343A84731}"/>
                </a:ext>
              </a:extLst>
            </p:cNvPr>
            <p:cNvSpPr/>
            <p:nvPr/>
          </p:nvSpPr>
          <p:spPr>
            <a:xfrm>
              <a:off x="2955891" y="2798797"/>
              <a:ext cx="76200" cy="75600"/>
            </a:xfrm>
            <a:prstGeom prst="ellipse">
              <a:avLst/>
            </a:prstGeom>
            <a:solidFill>
              <a:schemeClr val="bg2">
                <a:lumMod val="10000"/>
              </a:schemeClr>
            </a:solidFill>
            <a:ln>
              <a:solidFill>
                <a:schemeClr val="bg2">
                  <a:lumMod val="1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4AE1AA86-66E4-CA45-A5F8-CE51CEA24220}"/>
                </a:ext>
              </a:extLst>
            </p:cNvPr>
            <p:cNvSpPr/>
            <p:nvPr/>
          </p:nvSpPr>
          <p:spPr>
            <a:xfrm>
              <a:off x="1666876" y="1675406"/>
              <a:ext cx="76200" cy="75600"/>
            </a:xfrm>
            <a:prstGeom prst="ellipse">
              <a:avLst/>
            </a:prstGeom>
            <a:solidFill>
              <a:schemeClr val="bg2">
                <a:lumMod val="10000"/>
              </a:schemeClr>
            </a:solidFill>
            <a:ln>
              <a:solidFill>
                <a:schemeClr val="bg2">
                  <a:lumMod val="1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4CD24756-7E8A-EE48-AD89-9B7890D37E73}"/>
                </a:ext>
              </a:extLst>
            </p:cNvPr>
            <p:cNvSpPr/>
            <p:nvPr/>
          </p:nvSpPr>
          <p:spPr>
            <a:xfrm>
              <a:off x="3028544" y="1650227"/>
              <a:ext cx="76200" cy="75600"/>
            </a:xfrm>
            <a:prstGeom prst="ellipse">
              <a:avLst/>
            </a:prstGeom>
            <a:solidFill>
              <a:schemeClr val="bg2">
                <a:lumMod val="10000"/>
              </a:schemeClr>
            </a:solidFill>
            <a:ln>
              <a:solidFill>
                <a:schemeClr val="bg2">
                  <a:lumMod val="1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5" name="Group 144">
              <a:extLst>
                <a:ext uri="{FF2B5EF4-FFF2-40B4-BE49-F238E27FC236}">
                  <a16:creationId xmlns:a16="http://schemas.microsoft.com/office/drawing/2014/main" id="{9D2FCC74-B2E5-C242-A3D5-DF8504A06A65}"/>
                </a:ext>
              </a:extLst>
            </p:cNvPr>
            <p:cNvGrpSpPr/>
            <p:nvPr/>
          </p:nvGrpSpPr>
          <p:grpSpPr>
            <a:xfrm rot="2310742">
              <a:off x="1950246" y="2938305"/>
              <a:ext cx="955180" cy="322572"/>
              <a:chOff x="4912220" y="4495226"/>
              <a:chExt cx="955180" cy="322572"/>
            </a:xfrm>
          </p:grpSpPr>
          <p:sp>
            <p:nvSpPr>
              <p:cNvPr id="146" name="Oval 145">
                <a:extLst>
                  <a:ext uri="{FF2B5EF4-FFF2-40B4-BE49-F238E27FC236}">
                    <a16:creationId xmlns:a16="http://schemas.microsoft.com/office/drawing/2014/main" id="{0DC12961-3596-4F46-87A5-EFC9E0125A28}"/>
                  </a:ext>
                </a:extLst>
              </p:cNvPr>
              <p:cNvSpPr/>
              <p:nvPr/>
            </p:nvSpPr>
            <p:spPr>
              <a:xfrm rot="11272197">
                <a:off x="4912220" y="4742198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8434A87F-6729-A848-9DE5-BAF4E15D6E55}"/>
                  </a:ext>
                </a:extLst>
              </p:cNvPr>
              <p:cNvCxnSpPr/>
              <p:nvPr/>
            </p:nvCxnSpPr>
            <p:spPr>
              <a:xfrm rot="11272197" flipH="1">
                <a:off x="5101705" y="4688107"/>
                <a:ext cx="180975" cy="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B8B87520-843E-324F-BC1C-AF8DDDB4E818}"/>
                  </a:ext>
                </a:extLst>
              </p:cNvPr>
              <p:cNvCxnSpPr/>
              <p:nvPr/>
            </p:nvCxnSpPr>
            <p:spPr>
              <a:xfrm rot="11272197" flipH="1">
                <a:off x="5289964" y="4582910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F6DA7AC0-1995-8D41-B243-758552A3C339}"/>
                  </a:ext>
                </a:extLst>
              </p:cNvPr>
              <p:cNvCxnSpPr/>
              <p:nvPr/>
            </p:nvCxnSpPr>
            <p:spPr>
              <a:xfrm rot="11272197" flipH="1">
                <a:off x="5567259" y="4616026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68917758-407E-5846-B646-38E3F4EABF85}"/>
                  </a:ext>
                </a:extLst>
              </p:cNvPr>
              <p:cNvCxnSpPr>
                <a:endCxn id="155" idx="5"/>
              </p:cNvCxnSpPr>
              <p:nvPr/>
            </p:nvCxnSpPr>
            <p:spPr>
              <a:xfrm>
                <a:off x="5431061" y="4594759"/>
                <a:ext cx="103804" cy="112412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1" name="Oval 150">
                <a:extLst>
                  <a:ext uri="{FF2B5EF4-FFF2-40B4-BE49-F238E27FC236}">
                    <a16:creationId xmlns:a16="http://schemas.microsoft.com/office/drawing/2014/main" id="{4244616B-9B7C-EF4C-A32C-907500773BEC}"/>
                  </a:ext>
                </a:extLst>
              </p:cNvPr>
              <p:cNvSpPr/>
              <p:nvPr/>
            </p:nvSpPr>
            <p:spPr>
              <a:xfrm rot="11272197">
                <a:off x="5064555" y="4637210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Oval 151">
                <a:extLst>
                  <a:ext uri="{FF2B5EF4-FFF2-40B4-BE49-F238E27FC236}">
                    <a16:creationId xmlns:a16="http://schemas.microsoft.com/office/drawing/2014/main" id="{C433A701-8991-D644-AA10-9FBC5C3A29B9}"/>
                  </a:ext>
                </a:extLst>
              </p:cNvPr>
              <p:cNvSpPr/>
              <p:nvPr/>
            </p:nvSpPr>
            <p:spPr>
              <a:xfrm rot="11272197">
                <a:off x="4946358" y="4495226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Oval 152">
                <a:extLst>
                  <a:ext uri="{FF2B5EF4-FFF2-40B4-BE49-F238E27FC236}">
                    <a16:creationId xmlns:a16="http://schemas.microsoft.com/office/drawing/2014/main" id="{5622AEE6-22CC-1546-ADFC-DF2B20D54C3C}"/>
                  </a:ext>
                </a:extLst>
              </p:cNvPr>
              <p:cNvSpPr/>
              <p:nvPr/>
            </p:nvSpPr>
            <p:spPr>
              <a:xfrm rot="11272197">
                <a:off x="5243824" y="4661990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Oval 153">
                <a:extLst>
                  <a:ext uri="{FF2B5EF4-FFF2-40B4-BE49-F238E27FC236}">
                    <a16:creationId xmlns:a16="http://schemas.microsoft.com/office/drawing/2014/main" id="{EDECE334-E93B-A546-81D0-E130F8DFD1F7}"/>
                  </a:ext>
                </a:extLst>
              </p:cNvPr>
              <p:cNvSpPr/>
              <p:nvPr/>
            </p:nvSpPr>
            <p:spPr>
              <a:xfrm rot="11272197">
                <a:off x="5392961" y="455695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Oval 154">
                <a:extLst>
                  <a:ext uri="{FF2B5EF4-FFF2-40B4-BE49-F238E27FC236}">
                    <a16:creationId xmlns:a16="http://schemas.microsoft.com/office/drawing/2014/main" id="{BDC87018-359B-C049-B209-301FF3534440}"/>
                  </a:ext>
                </a:extLst>
              </p:cNvPr>
              <p:cNvSpPr/>
              <p:nvPr/>
            </p:nvSpPr>
            <p:spPr>
              <a:xfrm rot="11272197">
                <a:off x="5519792" y="4699537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Oval 155">
                <a:extLst>
                  <a:ext uri="{FF2B5EF4-FFF2-40B4-BE49-F238E27FC236}">
                    <a16:creationId xmlns:a16="http://schemas.microsoft.com/office/drawing/2014/main" id="{AF4AF459-616A-E944-ACEF-5622A98B7752}"/>
                  </a:ext>
                </a:extLst>
              </p:cNvPr>
              <p:cNvSpPr/>
              <p:nvPr/>
            </p:nvSpPr>
            <p:spPr>
              <a:xfrm rot="11272197">
                <a:off x="5667375" y="4586936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01D39FC0-BEAA-B845-A6AC-4C02945FE49D}"/>
                  </a:ext>
                </a:extLst>
              </p:cNvPr>
              <p:cNvCxnSpPr/>
              <p:nvPr/>
            </p:nvCxnSpPr>
            <p:spPr>
              <a:xfrm rot="11272197" flipH="1">
                <a:off x="4958359" y="4663118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BCAA479D-D32C-0A48-A99F-CD8E41CE232F}"/>
                  </a:ext>
                </a:extLst>
              </p:cNvPr>
              <p:cNvCxnSpPr/>
              <p:nvPr/>
            </p:nvCxnSpPr>
            <p:spPr>
              <a:xfrm rot="11272197" flipH="1" flipV="1">
                <a:off x="4975699" y="4533614"/>
                <a:ext cx="133350" cy="13472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69B566A9-6228-9849-941A-72F8342DDDF7}"/>
                  </a:ext>
                </a:extLst>
              </p:cNvPr>
              <p:cNvCxnSpPr/>
              <p:nvPr/>
            </p:nvCxnSpPr>
            <p:spPr>
              <a:xfrm>
                <a:off x="5708650" y="4627572"/>
                <a:ext cx="120650" cy="123594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0" name="Oval 159">
                <a:extLst>
                  <a:ext uri="{FF2B5EF4-FFF2-40B4-BE49-F238E27FC236}">
                    <a16:creationId xmlns:a16="http://schemas.microsoft.com/office/drawing/2014/main" id="{306B6561-B574-054E-A522-D10BDA324B45}"/>
                  </a:ext>
                </a:extLst>
              </p:cNvPr>
              <p:cNvSpPr/>
              <p:nvPr/>
            </p:nvSpPr>
            <p:spPr>
              <a:xfrm rot="11272197">
                <a:off x="5791200" y="4713365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1" name="Group 160">
              <a:extLst>
                <a:ext uri="{FF2B5EF4-FFF2-40B4-BE49-F238E27FC236}">
                  <a16:creationId xmlns:a16="http://schemas.microsoft.com/office/drawing/2014/main" id="{AA93FC9C-1470-8640-A37B-8ABF907E28FC}"/>
                </a:ext>
              </a:extLst>
            </p:cNvPr>
            <p:cNvGrpSpPr/>
            <p:nvPr/>
          </p:nvGrpSpPr>
          <p:grpSpPr>
            <a:xfrm rot="13589202">
              <a:off x="1798680" y="3170246"/>
              <a:ext cx="228535" cy="330481"/>
              <a:chOff x="4493120" y="4093618"/>
              <a:chExt cx="228535" cy="330481"/>
            </a:xfrm>
          </p:grpSpPr>
          <p:sp>
            <p:nvSpPr>
              <p:cNvPr id="162" name="Oval 161">
                <a:extLst>
                  <a:ext uri="{FF2B5EF4-FFF2-40B4-BE49-F238E27FC236}">
                    <a16:creationId xmlns:a16="http://schemas.microsoft.com/office/drawing/2014/main" id="{034D6AE3-C7C8-154E-BC88-C26BD6F9D1A3}"/>
                  </a:ext>
                </a:extLst>
              </p:cNvPr>
              <p:cNvSpPr/>
              <p:nvPr/>
            </p:nvSpPr>
            <p:spPr>
              <a:xfrm rot="11272197">
                <a:off x="4493120" y="434849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Oval 162">
                <a:extLst>
                  <a:ext uri="{FF2B5EF4-FFF2-40B4-BE49-F238E27FC236}">
                    <a16:creationId xmlns:a16="http://schemas.microsoft.com/office/drawing/2014/main" id="{C397E109-4314-5E40-A280-66C81796B989}"/>
                  </a:ext>
                </a:extLst>
              </p:cNvPr>
              <p:cNvSpPr/>
              <p:nvPr/>
            </p:nvSpPr>
            <p:spPr>
              <a:xfrm rot="11272197">
                <a:off x="4645455" y="4243511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Oval 163">
                <a:extLst>
                  <a:ext uri="{FF2B5EF4-FFF2-40B4-BE49-F238E27FC236}">
                    <a16:creationId xmlns:a16="http://schemas.microsoft.com/office/drawing/2014/main" id="{59292909-5C85-9045-AFD2-B7A4EBDD3E46}"/>
                  </a:ext>
                </a:extLst>
              </p:cNvPr>
              <p:cNvSpPr/>
              <p:nvPr/>
            </p:nvSpPr>
            <p:spPr>
              <a:xfrm rot="11272197">
                <a:off x="4533355" y="4093618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65" name="Straight Connector 164">
                <a:extLst>
                  <a:ext uri="{FF2B5EF4-FFF2-40B4-BE49-F238E27FC236}">
                    <a16:creationId xmlns:a16="http://schemas.microsoft.com/office/drawing/2014/main" id="{76E4A36D-3B4D-CD47-96C9-4B599BA7D989}"/>
                  </a:ext>
                </a:extLst>
              </p:cNvPr>
              <p:cNvCxnSpPr/>
              <p:nvPr/>
            </p:nvCxnSpPr>
            <p:spPr>
              <a:xfrm rot="11272197" flipH="1">
                <a:off x="4539259" y="4269419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Straight Connector 165">
                <a:extLst>
                  <a:ext uri="{FF2B5EF4-FFF2-40B4-BE49-F238E27FC236}">
                    <a16:creationId xmlns:a16="http://schemas.microsoft.com/office/drawing/2014/main" id="{BA79F220-932D-8B44-B259-3B84797BB7A3}"/>
                  </a:ext>
                </a:extLst>
              </p:cNvPr>
              <p:cNvCxnSpPr/>
              <p:nvPr/>
            </p:nvCxnSpPr>
            <p:spPr>
              <a:xfrm rot="11272197" flipH="1" flipV="1">
                <a:off x="4556599" y="4139915"/>
                <a:ext cx="133350" cy="13472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6333720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4E45F36-2CAE-484F-9D44-F12774A37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FD0A2-323C-544B-81C5-8198DDC55B73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6" name="Picture 52">
            <a:extLst>
              <a:ext uri="{FF2B5EF4-FFF2-40B4-BE49-F238E27FC236}">
                <a16:creationId xmlns:a16="http://schemas.microsoft.com/office/drawing/2014/main" id="{F695B120-25F6-4D91-89B2-5A0E309117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763" t="10118" r="22100" b="10172"/>
          <a:stretch/>
        </p:blipFill>
        <p:spPr>
          <a:xfrm>
            <a:off x="5618864" y="1187860"/>
            <a:ext cx="1625120" cy="1581193"/>
          </a:xfrm>
          <a:prstGeom prst="ellipse">
            <a:avLst/>
          </a:prstGeom>
          <a:gradFill flip="none" rotWithShape="1">
            <a:gsLst>
              <a:gs pos="50000">
                <a:schemeClr val="accent1">
                  <a:lumMod val="5000"/>
                  <a:lumOff val="95000"/>
                  <a:alpha val="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glow rad="228600">
              <a:schemeClr val="accent1">
                <a:satMod val="175000"/>
                <a:alpha val="4000"/>
              </a:schemeClr>
            </a:glo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DB11B21-EF17-4FAA-B1B9-418CC417418E}"/>
              </a:ext>
            </a:extLst>
          </p:cNvPr>
          <p:cNvSpPr txBox="1"/>
          <p:nvPr/>
        </p:nvSpPr>
        <p:spPr>
          <a:xfrm>
            <a:off x="4273094" y="2381853"/>
            <a:ext cx="13847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b="1" dirty="0"/>
              <a:t>MD setup</a:t>
            </a:r>
          </a:p>
        </p:txBody>
      </p:sp>
      <p:sp>
        <p:nvSpPr>
          <p:cNvPr id="9" name="Rounded Rectangle 171">
            <a:extLst>
              <a:ext uri="{FF2B5EF4-FFF2-40B4-BE49-F238E27FC236}">
                <a16:creationId xmlns:a16="http://schemas.microsoft.com/office/drawing/2014/main" id="{BF3AEDD2-00E8-461D-9E0F-559AD1112C05}"/>
              </a:ext>
            </a:extLst>
          </p:cNvPr>
          <p:cNvSpPr/>
          <p:nvPr/>
        </p:nvSpPr>
        <p:spPr>
          <a:xfrm>
            <a:off x="5528076" y="876813"/>
            <a:ext cx="1768363" cy="2862322"/>
          </a:xfrm>
          <a:prstGeom prst="roundRect">
            <a:avLst/>
          </a:prstGeom>
          <a:noFill/>
          <a:ln w="222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ADFF388-FA2D-4C45-91D0-432492646DE1}"/>
              </a:ext>
            </a:extLst>
          </p:cNvPr>
          <p:cNvSpPr txBox="1"/>
          <p:nvPr/>
        </p:nvSpPr>
        <p:spPr>
          <a:xfrm>
            <a:off x="2690525" y="3179126"/>
            <a:ext cx="17678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solidFill>
                  <a:schemeClr val="accent2"/>
                </a:solidFill>
              </a:rPr>
              <a:t>Input protein structure</a:t>
            </a:r>
          </a:p>
        </p:txBody>
      </p:sp>
      <p:pic>
        <p:nvPicPr>
          <p:cNvPr id="11" name="Picture 150">
            <a:extLst>
              <a:ext uri="{FF2B5EF4-FFF2-40B4-BE49-F238E27FC236}">
                <a16:creationId xmlns:a16="http://schemas.microsoft.com/office/drawing/2014/main" id="{AC7598B4-1382-4C3C-A194-3EA289A100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145" t="8125" r="23127" b="3839"/>
          <a:stretch/>
        </p:blipFill>
        <p:spPr>
          <a:xfrm>
            <a:off x="2882842" y="1308845"/>
            <a:ext cx="1390252" cy="1677266"/>
          </a:xfrm>
          <a:prstGeom prst="rect">
            <a:avLst/>
          </a:prstGeom>
        </p:spPr>
      </p:pic>
      <p:sp>
        <p:nvSpPr>
          <p:cNvPr id="12" name="Rounded Rectangle 172">
            <a:extLst>
              <a:ext uri="{FF2B5EF4-FFF2-40B4-BE49-F238E27FC236}">
                <a16:creationId xmlns:a16="http://schemas.microsoft.com/office/drawing/2014/main" id="{B82BD40C-15A9-4088-BB93-99371AE85FE7}"/>
              </a:ext>
            </a:extLst>
          </p:cNvPr>
          <p:cNvSpPr/>
          <p:nvPr/>
        </p:nvSpPr>
        <p:spPr>
          <a:xfrm>
            <a:off x="2709430" y="876813"/>
            <a:ext cx="1768363" cy="2862322"/>
          </a:xfrm>
          <a:prstGeom prst="roundRect">
            <a:avLst/>
          </a:prstGeom>
          <a:noFill/>
          <a:ln w="222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E4E1134-C20C-46DC-856B-1F6459D9216B}"/>
              </a:ext>
            </a:extLst>
          </p:cNvPr>
          <p:cNvSpPr txBox="1"/>
          <p:nvPr/>
        </p:nvSpPr>
        <p:spPr>
          <a:xfrm>
            <a:off x="5547503" y="3215915"/>
            <a:ext cx="17678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solidFill>
                  <a:srgbClr val="2F528F"/>
                </a:solidFill>
              </a:rPr>
              <a:t>MD topology and parameters</a:t>
            </a:r>
          </a:p>
        </p:txBody>
      </p:sp>
      <p:cxnSp>
        <p:nvCxnSpPr>
          <p:cNvPr id="16" name="Straight Arrow Connector 125">
            <a:extLst>
              <a:ext uri="{FF2B5EF4-FFF2-40B4-BE49-F238E27FC236}">
                <a16:creationId xmlns:a16="http://schemas.microsoft.com/office/drawing/2014/main" id="{35988702-9B17-4A1B-92B1-64D2D92B50B8}"/>
              </a:ext>
            </a:extLst>
          </p:cNvPr>
          <p:cNvCxnSpPr>
            <a:cxnSpLocks/>
          </p:cNvCxnSpPr>
          <p:nvPr/>
        </p:nvCxnSpPr>
        <p:spPr>
          <a:xfrm flipV="1">
            <a:off x="7486266" y="2274924"/>
            <a:ext cx="670629" cy="653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CD534F5-992E-47AD-94E4-F7B9DE7493EA}"/>
              </a:ext>
            </a:extLst>
          </p:cNvPr>
          <p:cNvSpPr txBox="1"/>
          <p:nvPr/>
        </p:nvSpPr>
        <p:spPr>
          <a:xfrm>
            <a:off x="7138676" y="2387366"/>
            <a:ext cx="13847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b="1" dirty="0"/>
              <a:t>QM/MM setup</a:t>
            </a:r>
          </a:p>
        </p:txBody>
      </p:sp>
      <p:sp>
        <p:nvSpPr>
          <p:cNvPr id="25" name="Rounded Rectangle 171">
            <a:extLst>
              <a:ext uri="{FF2B5EF4-FFF2-40B4-BE49-F238E27FC236}">
                <a16:creationId xmlns:a16="http://schemas.microsoft.com/office/drawing/2014/main" id="{B3AB2909-475D-45AA-A0F7-2860477CF597}"/>
              </a:ext>
            </a:extLst>
          </p:cNvPr>
          <p:cNvSpPr/>
          <p:nvPr/>
        </p:nvSpPr>
        <p:spPr>
          <a:xfrm>
            <a:off x="8346723" y="876813"/>
            <a:ext cx="1767841" cy="2862322"/>
          </a:xfrm>
          <a:prstGeom prst="roundRect">
            <a:avLst/>
          </a:prstGeom>
          <a:noFill/>
          <a:ln w="22225">
            <a:solidFill>
              <a:srgbClr val="5482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E4D1CCC-3CE8-47A4-8249-7431A3186658}"/>
              </a:ext>
            </a:extLst>
          </p:cNvPr>
          <p:cNvSpPr txBox="1"/>
          <p:nvPr/>
        </p:nvSpPr>
        <p:spPr>
          <a:xfrm>
            <a:off x="2414964" y="3972179"/>
            <a:ext cx="8052951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n-US" sz="2000" dirty="0"/>
              <a:t>Automatized topology conversion from classical MD to QM/MM: charges and bonds modifications, as well as link-atoms setup on the frontier</a:t>
            </a:r>
          </a:p>
          <a:p>
            <a:pPr marL="285750" indent="-285750"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n-US" sz="2000" dirty="0"/>
              <a:t>Validated CP2K QM parameters setup for the biological systems</a:t>
            </a:r>
          </a:p>
          <a:p>
            <a:pPr marL="285750" indent="-285750"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n-US" sz="2000" dirty="0"/>
              <a:t>Compatibility with the most simulation techniques available in Gromacs</a:t>
            </a:r>
          </a:p>
          <a:p>
            <a:pPr marL="285750" indent="-285750"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n-US" sz="2000" dirty="0"/>
              <a:t>Compatibility with Gromacs tools and third-party software for analysis </a:t>
            </a:r>
          </a:p>
          <a:p>
            <a:pPr marL="285750" indent="-285750"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n-US" sz="2000" dirty="0"/>
              <a:t>Supports highly parallelizable simulation methods, like umbrella sampling</a:t>
            </a:r>
          </a:p>
          <a:p>
            <a:pPr marL="285750" indent="-285750">
              <a:buClr>
                <a:srgbClr val="FF0000"/>
              </a:buClr>
              <a:buFont typeface="Wingdings" panose="05000000000000000000" pitchFamily="2" charset="2"/>
              <a:buChar char="§"/>
            </a:pPr>
            <a:endParaRPr lang="en-US" dirty="0"/>
          </a:p>
          <a:p>
            <a:endParaRPr lang="ru-RU" dirty="0"/>
          </a:p>
        </p:txBody>
      </p:sp>
      <p:pic>
        <p:nvPicPr>
          <p:cNvPr id="30" name="Picture 52">
            <a:extLst>
              <a:ext uri="{FF2B5EF4-FFF2-40B4-BE49-F238E27FC236}">
                <a16:creationId xmlns:a16="http://schemas.microsoft.com/office/drawing/2014/main" id="{6F8F6C5B-4C24-45E0-8458-C7D34CA2B6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763" t="10118" r="22100" b="10172"/>
          <a:stretch/>
        </p:blipFill>
        <p:spPr>
          <a:xfrm>
            <a:off x="8471268" y="998369"/>
            <a:ext cx="1536633" cy="1495097"/>
          </a:xfrm>
          <a:prstGeom prst="ellipse">
            <a:avLst/>
          </a:prstGeom>
          <a:gradFill flip="none" rotWithShape="1">
            <a:gsLst>
              <a:gs pos="50000">
                <a:schemeClr val="accent1">
                  <a:lumMod val="5000"/>
                  <a:lumOff val="95000"/>
                  <a:alpha val="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glow rad="228600">
              <a:schemeClr val="accent1">
                <a:satMod val="175000"/>
                <a:alpha val="4000"/>
              </a:schemeClr>
            </a:glow>
          </a:effec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B5D2F59A-3407-4CDE-A8AB-AC1CC7EF9647}"/>
              </a:ext>
            </a:extLst>
          </p:cNvPr>
          <p:cNvSpPr txBox="1"/>
          <p:nvPr/>
        </p:nvSpPr>
        <p:spPr>
          <a:xfrm>
            <a:off x="8346722" y="3395209"/>
            <a:ext cx="17678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solidFill>
                  <a:schemeClr val="accent6">
                    <a:lumMod val="75000"/>
                  </a:schemeClr>
                </a:solidFill>
              </a:rPr>
              <a:t>QM/MM parameters</a:t>
            </a:r>
          </a:p>
        </p:txBody>
      </p:sp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5F2E81A8-AADE-479A-9BC5-DD174818DC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81802" y="2542631"/>
            <a:ext cx="1315564" cy="865870"/>
          </a:xfrm>
          <a:prstGeom prst="rect">
            <a:avLst/>
          </a:prstGeom>
          <a:gradFill>
            <a:gsLst>
              <a:gs pos="50000">
                <a:schemeClr val="accent1">
                  <a:lumMod val="5000"/>
                  <a:lumOff val="95000"/>
                  <a:alpha val="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path path="circle">
              <a:fillToRect l="50000" t="50000" r="50000" b="50000"/>
            </a:path>
          </a:gradFill>
          <a:ln>
            <a:solidFill>
              <a:schemeClr val="tx1"/>
            </a:solidFill>
          </a:ln>
        </p:spPr>
      </p:pic>
      <p:cxnSp>
        <p:nvCxnSpPr>
          <p:cNvPr id="40" name="Straight Arrow Connector 125">
            <a:extLst>
              <a:ext uri="{FF2B5EF4-FFF2-40B4-BE49-F238E27FC236}">
                <a16:creationId xmlns:a16="http://schemas.microsoft.com/office/drawing/2014/main" id="{D42F1480-967C-425A-8C3C-9FCF3A1C3A6E}"/>
              </a:ext>
            </a:extLst>
          </p:cNvPr>
          <p:cNvCxnSpPr>
            <a:cxnSpLocks/>
          </p:cNvCxnSpPr>
          <p:nvPr/>
        </p:nvCxnSpPr>
        <p:spPr>
          <a:xfrm flipV="1">
            <a:off x="4667619" y="2281456"/>
            <a:ext cx="670629" cy="653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Прямая соединительная линия 41">
            <a:extLst>
              <a:ext uri="{FF2B5EF4-FFF2-40B4-BE49-F238E27FC236}">
                <a16:creationId xmlns:a16="http://schemas.microsoft.com/office/drawing/2014/main" id="{F0ECF192-47D4-41FB-8B43-495C7F26C8CD}"/>
              </a:ext>
            </a:extLst>
          </p:cNvPr>
          <p:cNvCxnSpPr>
            <a:cxnSpLocks/>
            <a:endCxn id="47" idx="2"/>
          </p:cNvCxnSpPr>
          <p:nvPr/>
        </p:nvCxnSpPr>
        <p:spPr>
          <a:xfrm flipV="1">
            <a:off x="8581802" y="1752600"/>
            <a:ext cx="421228" cy="790032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Прямая соединительная линия 42">
            <a:extLst>
              <a:ext uri="{FF2B5EF4-FFF2-40B4-BE49-F238E27FC236}">
                <a16:creationId xmlns:a16="http://schemas.microsoft.com/office/drawing/2014/main" id="{84BA30CB-AEE6-4B8A-96AA-0FB75FB3EDE3}"/>
              </a:ext>
            </a:extLst>
          </p:cNvPr>
          <p:cNvCxnSpPr>
            <a:cxnSpLocks/>
            <a:stCxn id="47" idx="6"/>
          </p:cNvCxnSpPr>
          <p:nvPr/>
        </p:nvCxnSpPr>
        <p:spPr>
          <a:xfrm>
            <a:off x="9424258" y="1752600"/>
            <a:ext cx="473108" cy="79003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Овал 46">
            <a:extLst>
              <a:ext uri="{FF2B5EF4-FFF2-40B4-BE49-F238E27FC236}">
                <a16:creationId xmlns:a16="http://schemas.microsoft.com/office/drawing/2014/main" id="{F7BC887A-6E6A-4DC5-A9B0-8839DF3BCEC7}"/>
              </a:ext>
            </a:extLst>
          </p:cNvPr>
          <p:cNvSpPr/>
          <p:nvPr/>
        </p:nvSpPr>
        <p:spPr>
          <a:xfrm>
            <a:off x="9003030" y="1602105"/>
            <a:ext cx="421228" cy="300990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3E1B5F61-6B32-4B2C-A46B-A86C2F665CF1}"/>
              </a:ext>
            </a:extLst>
          </p:cNvPr>
          <p:cNvSpPr txBox="1">
            <a:spLocks/>
          </p:cNvSpPr>
          <p:nvPr/>
        </p:nvSpPr>
        <p:spPr>
          <a:xfrm>
            <a:off x="702271" y="84580"/>
            <a:ext cx="11072813" cy="92632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PT Sans" panose="020B0503020203020204" pitchFamily="34" charset="77"/>
                <a:ea typeface="+mj-ea"/>
                <a:cs typeface="+mj-cs"/>
              </a:defRPr>
            </a:lvl1pPr>
          </a:lstStyle>
          <a:p>
            <a:pPr algn="l"/>
            <a:r>
              <a:rPr lang="en-GB" b="1" dirty="0"/>
              <a:t>Features of the Interface</a:t>
            </a:r>
          </a:p>
        </p:txBody>
      </p:sp>
    </p:spTree>
    <p:extLst>
      <p:ext uri="{BB962C8B-B14F-4D97-AF65-F5344CB8AC3E}">
        <p14:creationId xmlns:p14="http://schemas.microsoft.com/office/powerpoint/2010/main" val="36295382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w Cen MT">
      <a:majorFont>
        <a:latin typeface="Tw Cen MT" panose="020B0602020104020603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F75E5B4D-E8BF-DD4D-9EB4-20A69E26F449}" vid="{80DA90CE-5D17-3844-B3C7-C0A599ABE78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10775</TotalTime>
  <Words>3018</Words>
  <Application>Microsoft Office PowerPoint</Application>
  <PresentationFormat>Широкоэкранный</PresentationFormat>
  <Paragraphs>512</Paragraphs>
  <Slides>45</Slides>
  <Notes>4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10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45</vt:i4>
      </vt:variant>
    </vt:vector>
  </HeadingPairs>
  <TitlesOfParts>
    <vt:vector size="56" baseType="lpstr">
      <vt:lpstr>Arial</vt:lpstr>
      <vt:lpstr>Calibri</vt:lpstr>
      <vt:lpstr>Cambria Math</vt:lpstr>
      <vt:lpstr>Consolas</vt:lpstr>
      <vt:lpstr>Helvetica</vt:lpstr>
      <vt:lpstr>Helvetica Neue</vt:lpstr>
      <vt:lpstr>PT Sans</vt:lpstr>
      <vt:lpstr>Tw Cen MT</vt:lpstr>
      <vt:lpstr>Twentieth Century</vt:lpstr>
      <vt:lpstr>Wingdings</vt:lpstr>
      <vt:lpstr>Office Theme</vt:lpstr>
      <vt:lpstr>GROMACS-CP2K Interface Tutorial (Introduction to QM/MM simulations)</vt:lpstr>
      <vt:lpstr>Tutorial: GROMACS + CP2K</vt:lpstr>
      <vt:lpstr>Lecture Recap: Forcefield (MM) - GROMACS</vt:lpstr>
      <vt:lpstr>Lecture Recap: Quickstep (QM) - CP2K</vt:lpstr>
      <vt:lpstr>Lecture Recap: GEEP for QM/MM Coupling - CP2K</vt:lpstr>
      <vt:lpstr>Fully periodic QM/MM</vt:lpstr>
      <vt:lpstr>Tutorial: GROMACS + CP2K</vt:lpstr>
      <vt:lpstr>GROMACS-CP2K Interface</vt:lpstr>
      <vt:lpstr>Презентация PowerPoint</vt:lpstr>
      <vt:lpstr>Setup a QM/MM calculation</vt:lpstr>
      <vt:lpstr> Tutorial: GROMACS + CP2K</vt:lpstr>
      <vt:lpstr>GROMACS-CP2K Tutorial files</vt:lpstr>
      <vt:lpstr>Exercise 1: Setting up simple QM system</vt:lpstr>
      <vt:lpstr>MDP Parameters for energy minimization</vt:lpstr>
      <vt:lpstr>CP2K: Basic Input Parameters</vt:lpstr>
      <vt:lpstr>CP2K: Basic Input Parameters</vt:lpstr>
      <vt:lpstr>CP2K: Basic Input Parameters</vt:lpstr>
      <vt:lpstr>CP2K: Basic Input Parameters</vt:lpstr>
      <vt:lpstr>CP2K: Basic Input Parameters</vt:lpstr>
      <vt:lpstr>CP2K: Basic Input Parameters</vt:lpstr>
      <vt:lpstr>Result of the energy minimization</vt:lpstr>
      <vt:lpstr>Result of the molecular dynamics with QM forces</vt:lpstr>
      <vt:lpstr> Tutorial: GROMACS + CP2K</vt:lpstr>
      <vt:lpstr>Exercise 2: Stilbene isomerization</vt:lpstr>
      <vt:lpstr>What is Umbrella sampling</vt:lpstr>
      <vt:lpstr>MDP Parameters: umbrella sampling</vt:lpstr>
      <vt:lpstr>MDP Parameters: QM/MM</vt:lpstr>
      <vt:lpstr>Isomerization free energy with MM forcefield</vt:lpstr>
      <vt:lpstr>Isomerization free energy with QM </vt:lpstr>
      <vt:lpstr>Isomerization free energy with QM </vt:lpstr>
      <vt:lpstr>Isomerization free energy with QM </vt:lpstr>
      <vt:lpstr>Tutorial: GROMACS + CP2K</vt:lpstr>
      <vt:lpstr>Build protein system from pdb file</vt:lpstr>
      <vt:lpstr>Exercise 3: build protein system from pdb file</vt:lpstr>
      <vt:lpstr>MDP Parameters: QM/MM</vt:lpstr>
      <vt:lpstr>Exercise 3: build protein system from pdb file</vt:lpstr>
      <vt:lpstr>Exercise 4: using user-defined QM input file</vt:lpstr>
      <vt:lpstr>Exercise 4: using user-defined QM input file</vt:lpstr>
      <vt:lpstr>Exercise 4: using user-defined QM input file</vt:lpstr>
      <vt:lpstr>Exercise 4: using user-defined QM input file</vt:lpstr>
      <vt:lpstr>Exercise 4: TDDFT excitations</vt:lpstr>
      <vt:lpstr>Exercise 4: convolving the spectra</vt:lpstr>
      <vt:lpstr>Exercise 4: Results</vt:lpstr>
      <vt:lpstr>1) CP2K parameters and best practices: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QM/MM (GMX-CP2K Interface Demo)</dc:title>
  <dc:creator>Morozov, Dmitry;Modi, Vaibhav</dc:creator>
  <cp:lastModifiedBy>Morozov, Dmitry</cp:lastModifiedBy>
  <cp:revision>255</cp:revision>
  <dcterms:created xsi:type="dcterms:W3CDTF">2020-06-15T08:35:28Z</dcterms:created>
  <dcterms:modified xsi:type="dcterms:W3CDTF">2021-06-06T19:22:39Z</dcterms:modified>
</cp:coreProperties>
</file>